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23" r:id="rId3"/>
    <p:sldId id="324" r:id="rId4"/>
    <p:sldId id="325" r:id="rId5"/>
    <p:sldId id="314" r:id="rId6"/>
    <p:sldId id="274" r:id="rId7"/>
    <p:sldId id="330" r:id="rId8"/>
    <p:sldId id="329" r:id="rId9"/>
    <p:sldId id="258" r:id="rId10"/>
    <p:sldId id="315" r:id="rId11"/>
    <p:sldId id="284" r:id="rId12"/>
    <p:sldId id="332" r:id="rId13"/>
    <p:sldId id="279" r:id="rId14"/>
    <p:sldId id="331" r:id="rId15"/>
    <p:sldId id="277" r:id="rId16"/>
    <p:sldId id="278" r:id="rId17"/>
    <p:sldId id="288" r:id="rId18"/>
    <p:sldId id="286" r:id="rId19"/>
    <p:sldId id="287" r:id="rId20"/>
    <p:sldId id="311" r:id="rId21"/>
    <p:sldId id="280" r:id="rId22"/>
    <p:sldId id="281" r:id="rId23"/>
    <p:sldId id="282" r:id="rId24"/>
    <p:sldId id="333" r:id="rId25"/>
    <p:sldId id="283" r:id="rId26"/>
    <p:sldId id="289" r:id="rId27"/>
    <p:sldId id="285" r:id="rId28"/>
    <p:sldId id="275" r:id="rId29"/>
    <p:sldId id="316" r:id="rId30"/>
    <p:sldId id="291" r:id="rId31"/>
    <p:sldId id="303" r:id="rId32"/>
    <p:sldId id="326" r:id="rId33"/>
    <p:sldId id="327" r:id="rId34"/>
    <p:sldId id="292" r:id="rId35"/>
    <p:sldId id="328" r:id="rId36"/>
    <p:sldId id="294" r:id="rId37"/>
    <p:sldId id="295" r:id="rId38"/>
    <p:sldId id="296" r:id="rId39"/>
    <p:sldId id="293" r:id="rId40"/>
    <p:sldId id="297" r:id="rId41"/>
    <p:sldId id="298" r:id="rId42"/>
    <p:sldId id="304" r:id="rId43"/>
    <p:sldId id="334" r:id="rId44"/>
    <p:sldId id="313" r:id="rId45"/>
    <p:sldId id="335" r:id="rId46"/>
    <p:sldId id="32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94617" autoAdjust="0"/>
  </p:normalViewPr>
  <p:slideViewPr>
    <p:cSldViewPr>
      <p:cViewPr varScale="1">
        <p:scale>
          <a:sx n="73" d="100"/>
          <a:sy n="73" d="100"/>
        </p:scale>
        <p:origin x="-43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2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7"/>
  <c:chart>
    <c:autoTitleDeleted val="1"/>
    <c:view3D>
      <c:rotX val="30"/>
      <c:perspective val="30"/>
    </c:view3D>
    <c:plotArea>
      <c:layout>
        <c:manualLayout>
          <c:layoutTarget val="inner"/>
          <c:xMode val="edge"/>
          <c:yMode val="edge"/>
          <c:x val="1.7628205128205128E-2"/>
          <c:y val="2.6315789473684209E-2"/>
          <c:w val="0.75321004946497072"/>
          <c:h val="0.97368421052631582"/>
        </c:manualLayout>
      </c:layout>
      <c:pie3DChart>
        <c:varyColors val="1"/>
        <c:ser>
          <c:idx val="0"/>
          <c:order val="0"/>
          <c:tx>
            <c:strRef>
              <c:f>Sheet1!$B$1</c:f>
              <c:strCache>
                <c:ptCount val="1"/>
                <c:pt idx="0">
                  <c:v>Sales</c:v>
                </c:pt>
              </c:strCache>
            </c:strRef>
          </c:tx>
          <c:cat>
            <c:strRef>
              <c:f>Sheet1!$A$2:$A$3</c:f>
              <c:strCache>
                <c:ptCount val="2"/>
                <c:pt idx="0">
                  <c:v>Total Population</c:v>
                </c:pt>
                <c:pt idx="1">
                  <c:v>Slaves</c:v>
                </c:pt>
              </c:strCache>
            </c:strRef>
          </c:cat>
          <c:val>
            <c:numRef>
              <c:f>Sheet1!$B$2:$B$3</c:f>
              <c:numCache>
                <c:formatCode>General</c:formatCode>
                <c:ptCount val="2"/>
                <c:pt idx="0">
                  <c:v>8100000</c:v>
                </c:pt>
                <c:pt idx="1">
                  <c:v>3200000</c:v>
                </c:pt>
              </c:numCache>
            </c:numRef>
          </c:val>
        </c:ser>
      </c:pie3D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pieChart>
        <c:varyColors val="1"/>
        <c:ser>
          <c:idx val="0"/>
          <c:order val="0"/>
          <c:tx>
            <c:strRef>
              <c:f>Sheet1!$B$1</c:f>
              <c:strCache>
                <c:ptCount val="1"/>
                <c:pt idx="0">
                  <c:v>Sales</c:v>
                </c:pt>
              </c:strCache>
            </c:strRef>
          </c:tx>
          <c:cat>
            <c:strRef>
              <c:f>Sheet1!$A$2:$A$3</c:f>
              <c:strCache>
                <c:ptCount val="2"/>
                <c:pt idx="0">
                  <c:v>Population</c:v>
                </c:pt>
                <c:pt idx="1">
                  <c:v>Planters</c:v>
                </c:pt>
              </c:strCache>
            </c:strRef>
          </c:cat>
          <c:val>
            <c:numRef>
              <c:f>Sheet1!$B$2:$B$3</c:f>
              <c:numCache>
                <c:formatCode>General</c:formatCode>
                <c:ptCount val="2"/>
                <c:pt idx="0">
                  <c:v>8200000</c:v>
                </c:pt>
                <c:pt idx="1">
                  <c:v>12000</c:v>
                </c:pt>
              </c:numCache>
            </c:numRef>
          </c:val>
        </c:ser>
        <c:firstSliceAng val="0"/>
      </c:pieChart>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2384F-AB68-4450-86C7-4A8E9A8DB14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6856170-0E29-46FC-B65E-E8EA6385D906}">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Land intensive, depleting,  and monopolistic</a:t>
          </a:r>
          <a:endParaRPr lang="en-US" dirty="0"/>
        </a:p>
      </dgm:t>
    </dgm:pt>
    <dgm:pt modelId="{591EBAE9-DBFF-426C-81EB-83A364207861}" type="parTrans" cxnId="{30A93278-243C-4267-8C3C-F056C8AB649B}">
      <dgm:prSet/>
      <dgm:spPr/>
      <dgm:t>
        <a:bodyPr/>
        <a:lstStyle/>
        <a:p>
          <a:endParaRPr lang="en-US"/>
        </a:p>
      </dgm:t>
    </dgm:pt>
    <dgm:pt modelId="{BF24BF19-61B5-4C9A-BB30-E418A6D0E536}" type="sibTrans" cxnId="{30A93278-243C-4267-8C3C-F056C8AB649B}">
      <dgm:prSet/>
      <dgm:spPr/>
      <dgm:t>
        <a:bodyPr/>
        <a:lstStyle/>
        <a:p>
          <a:endParaRPr lang="en-US"/>
        </a:p>
      </dgm:t>
    </dgm:pt>
    <dgm:pt modelId="{63C3B797-80A2-4F61-A3FB-B2C84F335DFB}">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smtClean="0"/>
            <a:t>Huge capital investment in land and labor</a:t>
          </a:r>
          <a:endParaRPr lang="en-US" dirty="0"/>
        </a:p>
      </dgm:t>
    </dgm:pt>
    <dgm:pt modelId="{31200A90-A23C-4259-94DB-3C8A0A117A6F}" type="parTrans" cxnId="{29D69BE4-A350-440A-9599-8FAA2E0C192E}">
      <dgm:prSet/>
      <dgm:spPr/>
      <dgm:t>
        <a:bodyPr/>
        <a:lstStyle/>
        <a:p>
          <a:endParaRPr lang="en-US"/>
        </a:p>
      </dgm:t>
    </dgm:pt>
    <dgm:pt modelId="{2D4E9340-5A80-4065-BF87-E1D6AF65C0E9}" type="sibTrans" cxnId="{29D69BE4-A350-440A-9599-8FAA2E0C192E}">
      <dgm:prSet/>
      <dgm:spPr/>
      <dgm:t>
        <a:bodyPr/>
        <a:lstStyle/>
        <a:p>
          <a:endParaRPr lang="en-US"/>
        </a:p>
      </dgm:t>
    </dgm:pt>
    <dgm:pt modelId="{844EA202-7C55-48F8-AAA6-0463C884B2D1}">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Discouraged economic diversification</a:t>
          </a:r>
          <a:endParaRPr lang="en-US" dirty="0"/>
        </a:p>
      </dgm:t>
    </dgm:pt>
    <dgm:pt modelId="{FAFA2991-9371-4C34-8B4C-C49381EE7376}" type="parTrans" cxnId="{352FB50B-8962-41C9-84C1-5EFD690FD6CE}">
      <dgm:prSet/>
      <dgm:spPr/>
      <dgm:t>
        <a:bodyPr/>
        <a:lstStyle/>
        <a:p>
          <a:endParaRPr lang="en-US"/>
        </a:p>
      </dgm:t>
    </dgm:pt>
    <dgm:pt modelId="{27123EAA-F392-451F-A3DB-B5B179BC89E5}" type="sibTrans" cxnId="{352FB50B-8962-41C9-84C1-5EFD690FD6CE}">
      <dgm:prSet/>
      <dgm:spPr/>
      <dgm:t>
        <a:bodyPr/>
        <a:lstStyle/>
        <a:p>
          <a:endParaRPr lang="en-US"/>
        </a:p>
      </dgm:t>
    </dgm:pt>
    <dgm:pt modelId="{B5AE79A3-F16F-474E-8801-6ABFBD6079C8}">
      <dgm:prSet phldrT="[Text]">
        <dgm:style>
          <a:lnRef idx="2">
            <a:schemeClr val="dk1">
              <a:shade val="50000"/>
            </a:schemeClr>
          </a:lnRef>
          <a:fillRef idx="1">
            <a:schemeClr val="dk1"/>
          </a:fillRef>
          <a:effectRef idx="0">
            <a:schemeClr val="dk1"/>
          </a:effectRef>
          <a:fontRef idx="minor">
            <a:schemeClr val="lt1"/>
          </a:fontRef>
        </dgm:style>
      </dgm:prSet>
      <dgm:spPr/>
      <dgm:t>
        <a:bodyPr/>
        <a:lstStyle/>
        <a:p>
          <a:r>
            <a:rPr lang="en-US" dirty="0" smtClean="0"/>
            <a:t>Discouraged immigration to the south</a:t>
          </a:r>
          <a:endParaRPr lang="en-US" dirty="0"/>
        </a:p>
      </dgm:t>
    </dgm:pt>
    <dgm:pt modelId="{BF6BBC34-F3D3-49F7-BD0E-539233A83CA4}" type="parTrans" cxnId="{3A016295-3D11-41AC-A999-88C0C6B805E5}">
      <dgm:prSet/>
      <dgm:spPr/>
      <dgm:t>
        <a:bodyPr/>
        <a:lstStyle/>
        <a:p>
          <a:endParaRPr lang="en-US"/>
        </a:p>
      </dgm:t>
    </dgm:pt>
    <dgm:pt modelId="{E639031A-A928-46D9-8A0D-009804B82222}" type="sibTrans" cxnId="{3A016295-3D11-41AC-A999-88C0C6B805E5}">
      <dgm:prSet/>
      <dgm:spPr/>
      <dgm:t>
        <a:bodyPr/>
        <a:lstStyle/>
        <a:p>
          <a:endParaRPr lang="en-US"/>
        </a:p>
      </dgm:t>
    </dgm:pt>
    <dgm:pt modelId="{B6DF5E22-8D11-46AB-8FB5-FD71568C1F83}" type="pres">
      <dgm:prSet presAssocID="{0822384F-AB68-4450-86C7-4A8E9A8DB144}" presName="matrix" presStyleCnt="0">
        <dgm:presLayoutVars>
          <dgm:chMax val="1"/>
          <dgm:dir/>
          <dgm:resizeHandles val="exact"/>
        </dgm:presLayoutVars>
      </dgm:prSet>
      <dgm:spPr/>
      <dgm:t>
        <a:bodyPr/>
        <a:lstStyle/>
        <a:p>
          <a:endParaRPr lang="en-US"/>
        </a:p>
      </dgm:t>
    </dgm:pt>
    <dgm:pt modelId="{46C0BB2C-6D9E-479B-9FE0-6235FB27941C}" type="pres">
      <dgm:prSet presAssocID="{0822384F-AB68-4450-86C7-4A8E9A8DB144}" presName="diamond" presStyleLbl="bgShp" presStyleIdx="0" presStyleCnt="1"/>
      <dgm:spPr/>
    </dgm:pt>
    <dgm:pt modelId="{97592345-1B75-457D-A2E8-4248AC62FD42}" type="pres">
      <dgm:prSet presAssocID="{0822384F-AB68-4450-86C7-4A8E9A8DB144}" presName="quad1" presStyleLbl="node1" presStyleIdx="0" presStyleCnt="4">
        <dgm:presLayoutVars>
          <dgm:chMax val="0"/>
          <dgm:chPref val="0"/>
          <dgm:bulletEnabled val="1"/>
        </dgm:presLayoutVars>
      </dgm:prSet>
      <dgm:spPr/>
      <dgm:t>
        <a:bodyPr/>
        <a:lstStyle/>
        <a:p>
          <a:endParaRPr lang="en-US"/>
        </a:p>
      </dgm:t>
    </dgm:pt>
    <dgm:pt modelId="{7188DFEF-9B63-4C51-9FB1-A6F9C96B096E}" type="pres">
      <dgm:prSet presAssocID="{0822384F-AB68-4450-86C7-4A8E9A8DB144}" presName="quad2" presStyleLbl="node1" presStyleIdx="1" presStyleCnt="4">
        <dgm:presLayoutVars>
          <dgm:chMax val="0"/>
          <dgm:chPref val="0"/>
          <dgm:bulletEnabled val="1"/>
        </dgm:presLayoutVars>
      </dgm:prSet>
      <dgm:spPr/>
      <dgm:t>
        <a:bodyPr/>
        <a:lstStyle/>
        <a:p>
          <a:endParaRPr lang="en-US"/>
        </a:p>
      </dgm:t>
    </dgm:pt>
    <dgm:pt modelId="{9AF5DF8D-DBBF-48BD-861E-97FB1BF129CE}" type="pres">
      <dgm:prSet presAssocID="{0822384F-AB68-4450-86C7-4A8E9A8DB144}" presName="quad3" presStyleLbl="node1" presStyleIdx="2" presStyleCnt="4">
        <dgm:presLayoutVars>
          <dgm:chMax val="0"/>
          <dgm:chPref val="0"/>
          <dgm:bulletEnabled val="1"/>
        </dgm:presLayoutVars>
      </dgm:prSet>
      <dgm:spPr/>
      <dgm:t>
        <a:bodyPr/>
        <a:lstStyle/>
        <a:p>
          <a:endParaRPr lang="en-US"/>
        </a:p>
      </dgm:t>
    </dgm:pt>
    <dgm:pt modelId="{AB214017-38EC-4A40-A475-47CDF0B9579F}" type="pres">
      <dgm:prSet presAssocID="{0822384F-AB68-4450-86C7-4A8E9A8DB144}" presName="quad4" presStyleLbl="node1" presStyleIdx="3" presStyleCnt="4">
        <dgm:presLayoutVars>
          <dgm:chMax val="0"/>
          <dgm:chPref val="0"/>
          <dgm:bulletEnabled val="1"/>
        </dgm:presLayoutVars>
      </dgm:prSet>
      <dgm:spPr/>
      <dgm:t>
        <a:bodyPr/>
        <a:lstStyle/>
        <a:p>
          <a:endParaRPr lang="en-US"/>
        </a:p>
      </dgm:t>
    </dgm:pt>
  </dgm:ptLst>
  <dgm:cxnLst>
    <dgm:cxn modelId="{29D69BE4-A350-440A-9599-8FAA2E0C192E}" srcId="{0822384F-AB68-4450-86C7-4A8E9A8DB144}" destId="{63C3B797-80A2-4F61-A3FB-B2C84F335DFB}" srcOrd="1" destOrd="0" parTransId="{31200A90-A23C-4259-94DB-3C8A0A117A6F}" sibTransId="{2D4E9340-5A80-4065-BF87-E1D6AF65C0E9}"/>
    <dgm:cxn modelId="{CF621E2D-793E-4EB9-AC6A-6F35C6960A4C}" type="presOf" srcId="{844EA202-7C55-48F8-AAA6-0463C884B2D1}" destId="{9AF5DF8D-DBBF-48BD-861E-97FB1BF129CE}" srcOrd="0" destOrd="0" presId="urn:microsoft.com/office/officeart/2005/8/layout/matrix3"/>
    <dgm:cxn modelId="{30A93278-243C-4267-8C3C-F056C8AB649B}" srcId="{0822384F-AB68-4450-86C7-4A8E9A8DB144}" destId="{46856170-0E29-46FC-B65E-E8EA6385D906}" srcOrd="0" destOrd="0" parTransId="{591EBAE9-DBFF-426C-81EB-83A364207861}" sibTransId="{BF24BF19-61B5-4C9A-BB30-E418A6D0E536}"/>
    <dgm:cxn modelId="{4678B342-7D14-4BC9-BCE4-59B78001F693}" type="presOf" srcId="{46856170-0E29-46FC-B65E-E8EA6385D906}" destId="{97592345-1B75-457D-A2E8-4248AC62FD42}" srcOrd="0" destOrd="0" presId="urn:microsoft.com/office/officeart/2005/8/layout/matrix3"/>
    <dgm:cxn modelId="{352FB50B-8962-41C9-84C1-5EFD690FD6CE}" srcId="{0822384F-AB68-4450-86C7-4A8E9A8DB144}" destId="{844EA202-7C55-48F8-AAA6-0463C884B2D1}" srcOrd="2" destOrd="0" parTransId="{FAFA2991-9371-4C34-8B4C-C49381EE7376}" sibTransId="{27123EAA-F392-451F-A3DB-B5B179BC89E5}"/>
    <dgm:cxn modelId="{3A016295-3D11-41AC-A999-88C0C6B805E5}" srcId="{0822384F-AB68-4450-86C7-4A8E9A8DB144}" destId="{B5AE79A3-F16F-474E-8801-6ABFBD6079C8}" srcOrd="3" destOrd="0" parTransId="{BF6BBC34-F3D3-49F7-BD0E-539233A83CA4}" sibTransId="{E639031A-A928-46D9-8A0D-009804B82222}"/>
    <dgm:cxn modelId="{29CC691A-B41C-46D2-B3AD-962AC43CD2BE}" type="presOf" srcId="{B5AE79A3-F16F-474E-8801-6ABFBD6079C8}" destId="{AB214017-38EC-4A40-A475-47CDF0B9579F}" srcOrd="0" destOrd="0" presId="urn:microsoft.com/office/officeart/2005/8/layout/matrix3"/>
    <dgm:cxn modelId="{D12613D3-201C-497D-BD74-327F9A5C129E}" type="presOf" srcId="{0822384F-AB68-4450-86C7-4A8E9A8DB144}" destId="{B6DF5E22-8D11-46AB-8FB5-FD71568C1F83}" srcOrd="0" destOrd="0" presId="urn:microsoft.com/office/officeart/2005/8/layout/matrix3"/>
    <dgm:cxn modelId="{63D15EB1-439D-426C-AF1F-A9949243EBC4}" type="presOf" srcId="{63C3B797-80A2-4F61-A3FB-B2C84F335DFB}" destId="{7188DFEF-9B63-4C51-9FB1-A6F9C96B096E}" srcOrd="0" destOrd="0" presId="urn:microsoft.com/office/officeart/2005/8/layout/matrix3"/>
    <dgm:cxn modelId="{C064E75D-1822-4F8A-A10C-69612177C808}" type="presParOf" srcId="{B6DF5E22-8D11-46AB-8FB5-FD71568C1F83}" destId="{46C0BB2C-6D9E-479B-9FE0-6235FB27941C}" srcOrd="0" destOrd="0" presId="urn:microsoft.com/office/officeart/2005/8/layout/matrix3"/>
    <dgm:cxn modelId="{6A23BCA1-B6CA-4A13-A70B-3C51033BBF7B}" type="presParOf" srcId="{B6DF5E22-8D11-46AB-8FB5-FD71568C1F83}" destId="{97592345-1B75-457D-A2E8-4248AC62FD42}" srcOrd="1" destOrd="0" presId="urn:microsoft.com/office/officeart/2005/8/layout/matrix3"/>
    <dgm:cxn modelId="{4A996CAA-5B21-4E26-A2F1-A7A1261306A4}" type="presParOf" srcId="{B6DF5E22-8D11-46AB-8FB5-FD71568C1F83}" destId="{7188DFEF-9B63-4C51-9FB1-A6F9C96B096E}" srcOrd="2" destOrd="0" presId="urn:microsoft.com/office/officeart/2005/8/layout/matrix3"/>
    <dgm:cxn modelId="{8EF07902-69C5-44B2-B5CE-750AC737DBA2}" type="presParOf" srcId="{B6DF5E22-8D11-46AB-8FB5-FD71568C1F83}" destId="{9AF5DF8D-DBBF-48BD-861E-97FB1BF129CE}" srcOrd="3" destOrd="0" presId="urn:microsoft.com/office/officeart/2005/8/layout/matrix3"/>
    <dgm:cxn modelId="{D68AA90F-E604-4E33-878F-61C8464176EA}" type="presParOf" srcId="{B6DF5E22-8D11-46AB-8FB5-FD71568C1F83}" destId="{AB214017-38EC-4A40-A475-47CDF0B9579F}"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C0BB2C-6D9E-479B-9FE0-6235FB27941C}">
      <dsp:nvSpPr>
        <dsp:cNvPr id="0" name=""/>
        <dsp:cNvSpPr/>
      </dsp:nvSpPr>
      <dsp:spPr>
        <a:xfrm>
          <a:off x="1765300" y="0"/>
          <a:ext cx="5003800" cy="5003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92345-1B75-457D-A2E8-4248AC62FD42}">
      <dsp:nvSpPr>
        <dsp:cNvPr id="0" name=""/>
        <dsp:cNvSpPr/>
      </dsp:nvSpPr>
      <dsp:spPr>
        <a:xfrm>
          <a:off x="2240661" y="475361"/>
          <a:ext cx="1951482" cy="1951482"/>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Land intensive, depleting,  and monopolistic</a:t>
          </a:r>
          <a:endParaRPr lang="en-US" sz="2000" kern="1200" dirty="0"/>
        </a:p>
      </dsp:txBody>
      <dsp:txXfrm>
        <a:off x="2240661" y="475361"/>
        <a:ext cx="1951482" cy="1951482"/>
      </dsp:txXfrm>
    </dsp:sp>
    <dsp:sp modelId="{7188DFEF-9B63-4C51-9FB1-A6F9C96B096E}">
      <dsp:nvSpPr>
        <dsp:cNvPr id="0" name=""/>
        <dsp:cNvSpPr/>
      </dsp:nvSpPr>
      <dsp:spPr>
        <a:xfrm>
          <a:off x="4342257" y="475361"/>
          <a:ext cx="1951482" cy="1951482"/>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Huge capital investment in land and labor</a:t>
          </a:r>
          <a:endParaRPr lang="en-US" sz="2000" kern="1200" dirty="0"/>
        </a:p>
      </dsp:txBody>
      <dsp:txXfrm>
        <a:off x="4342257" y="475361"/>
        <a:ext cx="1951482" cy="1951482"/>
      </dsp:txXfrm>
    </dsp:sp>
    <dsp:sp modelId="{9AF5DF8D-DBBF-48BD-861E-97FB1BF129CE}">
      <dsp:nvSpPr>
        <dsp:cNvPr id="0" name=""/>
        <dsp:cNvSpPr/>
      </dsp:nvSpPr>
      <dsp:spPr>
        <a:xfrm>
          <a:off x="2240661" y="2576957"/>
          <a:ext cx="1951482" cy="1951482"/>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Discouraged economic diversification</a:t>
          </a:r>
          <a:endParaRPr lang="en-US" sz="2000" kern="1200" dirty="0"/>
        </a:p>
      </dsp:txBody>
      <dsp:txXfrm>
        <a:off x="2240661" y="2576957"/>
        <a:ext cx="1951482" cy="1951482"/>
      </dsp:txXfrm>
    </dsp:sp>
    <dsp:sp modelId="{AB214017-38EC-4A40-A475-47CDF0B9579F}">
      <dsp:nvSpPr>
        <dsp:cNvPr id="0" name=""/>
        <dsp:cNvSpPr/>
      </dsp:nvSpPr>
      <dsp:spPr>
        <a:xfrm>
          <a:off x="4342257" y="2576957"/>
          <a:ext cx="1951482" cy="1951482"/>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Discouraged immigration to the south</a:t>
          </a:r>
          <a:endParaRPr lang="en-US" sz="2000" kern="1200" dirty="0"/>
        </a:p>
      </dsp:txBody>
      <dsp:txXfrm>
        <a:off x="4342257" y="2576957"/>
        <a:ext cx="1951482" cy="195148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3923A-38CB-413E-9DD7-B65AAADD4696}" type="datetimeFigureOut">
              <a:rPr lang="en-US" smtClean="0"/>
              <a:pPr/>
              <a:t>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BDB9A-0380-456D-BFBE-CFB23D7C46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02FACE0-5463-4B5A-822F-141C4CC421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4C1CBE9-B818-49BF-A394-F4DB346EBC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229600" cy="868363"/>
          </a:xfrm>
        </p:spPr>
        <p:txBody>
          <a:bodyPr/>
          <a:lstStyle>
            <a:lvl1pPr>
              <a:defRPr sz="6600"/>
            </a:lvl1pPr>
          </a:lstStyle>
          <a:p>
            <a:r>
              <a:rPr lang="en-US" smtClean="0"/>
              <a:t>Click to edit Master title style</a:t>
            </a:r>
            <a:endParaRPr lang="en-US" dirty="0"/>
          </a:p>
        </p:txBody>
      </p:sp>
      <p:sp>
        <p:nvSpPr>
          <p:cNvPr id="3" name="Content Placeholder 2"/>
          <p:cNvSpPr>
            <a:spLocks noGrp="1"/>
          </p:cNvSpPr>
          <p:nvPr>
            <p:ph idx="1"/>
          </p:nvPr>
        </p:nvSpPr>
        <p:spPr>
          <a:xfrm>
            <a:off x="838200" y="1905000"/>
            <a:ext cx="762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solidFill>
                  <a:schemeClr val="bg1"/>
                </a:solidFill>
              </a:defRPr>
            </a:lvl1pPr>
          </a:lstStyle>
          <a:p>
            <a:pPr>
              <a:defRPr/>
            </a:pPr>
            <a:r>
              <a:rPr lang="en-US" smtClean="0"/>
              <a:t>(c) 2011 AIHE</a:t>
            </a:r>
            <a:endParaRPr lang="en-US"/>
          </a:p>
        </p:txBody>
      </p:sp>
      <p:sp>
        <p:nvSpPr>
          <p:cNvPr id="5" name="Slide Number Placeholder 4"/>
          <p:cNvSpPr>
            <a:spLocks noGrp="1"/>
          </p:cNvSpPr>
          <p:nvPr>
            <p:ph type="sldNum" sz="quarter" idx="11"/>
          </p:nvPr>
        </p:nvSpPr>
        <p:spPr/>
        <p:txBody>
          <a:bodyPr/>
          <a:lstStyle>
            <a:lvl1pPr>
              <a:defRPr>
                <a:solidFill>
                  <a:schemeClr val="bg1"/>
                </a:solidFill>
              </a:defRPr>
            </a:lvl1pPr>
          </a:lstStyle>
          <a:p>
            <a:pPr>
              <a:defRPr/>
            </a:pPr>
            <a:fld id="{00D3A16B-1FC0-4EC1-9FBC-89965CEA9A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C51566C-0619-4CD7-926B-DD02BE322A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838200"/>
            <a:ext cx="3733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3733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40D51DA-184E-45D6-A701-AFF48B92DE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2471D16-BDBD-4E19-AE83-425B956DEF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5A1FEFB-984D-4CA4-85AA-B8288E7E72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F293CD7-86BF-4DC8-A54D-C5735B037D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EFD2DE2-39D8-4FB3-8D65-1E4AA04A10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 2011 AIHE</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1E6D149-A711-4746-BEBB-85132E93B9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752600"/>
            <a:ext cx="7620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7150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smtClean="0"/>
              <a:t>(c) 2011 AIHE</a:t>
            </a:r>
            <a:endParaRPr lang="en-US"/>
          </a:p>
        </p:txBody>
      </p:sp>
      <p:sp>
        <p:nvSpPr>
          <p:cNvPr id="1030" name="Rectangle 6"/>
          <p:cNvSpPr>
            <a:spLocks noGrp="1" noChangeArrowheads="1"/>
          </p:cNvSpPr>
          <p:nvPr>
            <p:ph type="sldNum" sz="quarter" idx="4"/>
          </p:nvPr>
        </p:nvSpPr>
        <p:spPr bwMode="auto">
          <a:xfrm>
            <a:off x="41148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0A0F5CA-45D6-44BE-AC79-69F857BE63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fontAlgn="base">
        <a:spcBef>
          <a:spcPct val="0"/>
        </a:spcBef>
        <a:spcAft>
          <a:spcPct val="0"/>
        </a:spcAft>
        <a:defRPr sz="5400">
          <a:solidFill>
            <a:srgbClr val="92D050"/>
          </a:solidFill>
          <a:latin typeface="Comic Sans MS" pitchFamily="66" charset="0"/>
          <a:ea typeface="+mj-ea"/>
          <a:cs typeface="+mj-cs"/>
        </a:defRPr>
      </a:lvl1pPr>
      <a:lvl2pPr algn="l" rtl="0" fontAlgn="base">
        <a:spcBef>
          <a:spcPct val="0"/>
        </a:spcBef>
        <a:spcAft>
          <a:spcPct val="0"/>
        </a:spcAft>
        <a:defRPr sz="5400">
          <a:solidFill>
            <a:srgbClr val="92D050"/>
          </a:solidFill>
          <a:latin typeface="Comic Sans MS" pitchFamily="66" charset="0"/>
        </a:defRPr>
      </a:lvl2pPr>
      <a:lvl3pPr algn="l" rtl="0" fontAlgn="base">
        <a:spcBef>
          <a:spcPct val="0"/>
        </a:spcBef>
        <a:spcAft>
          <a:spcPct val="0"/>
        </a:spcAft>
        <a:defRPr sz="5400">
          <a:solidFill>
            <a:srgbClr val="92D050"/>
          </a:solidFill>
          <a:latin typeface="Comic Sans MS" pitchFamily="66" charset="0"/>
        </a:defRPr>
      </a:lvl3pPr>
      <a:lvl4pPr algn="l" rtl="0" fontAlgn="base">
        <a:spcBef>
          <a:spcPct val="0"/>
        </a:spcBef>
        <a:spcAft>
          <a:spcPct val="0"/>
        </a:spcAft>
        <a:defRPr sz="5400">
          <a:solidFill>
            <a:srgbClr val="92D050"/>
          </a:solidFill>
          <a:latin typeface="Comic Sans MS" pitchFamily="66" charset="0"/>
        </a:defRPr>
      </a:lvl4pPr>
      <a:lvl5pPr algn="l" rtl="0" fontAlgn="base">
        <a:spcBef>
          <a:spcPct val="0"/>
        </a:spcBef>
        <a:spcAft>
          <a:spcPct val="0"/>
        </a:spcAft>
        <a:defRPr sz="5400">
          <a:solidFill>
            <a:srgbClr val="92D050"/>
          </a:solidFill>
          <a:latin typeface="Comic Sans MS" pitchFamily="66" charset="0"/>
        </a:defRPr>
      </a:lvl5pPr>
      <a:lvl6pPr marL="457200" algn="l" rtl="0" eaLnBrk="1" fontAlgn="base" hangingPunct="1">
        <a:spcBef>
          <a:spcPct val="0"/>
        </a:spcBef>
        <a:spcAft>
          <a:spcPct val="0"/>
        </a:spcAft>
        <a:defRPr sz="4400">
          <a:solidFill>
            <a:schemeClr val="tx2"/>
          </a:solidFill>
          <a:latin typeface="GosmickSans " pitchFamily="2" charset="0"/>
        </a:defRPr>
      </a:lvl6pPr>
      <a:lvl7pPr marL="914400" algn="l" rtl="0" eaLnBrk="1" fontAlgn="base" hangingPunct="1">
        <a:spcBef>
          <a:spcPct val="0"/>
        </a:spcBef>
        <a:spcAft>
          <a:spcPct val="0"/>
        </a:spcAft>
        <a:defRPr sz="4400">
          <a:solidFill>
            <a:schemeClr val="tx2"/>
          </a:solidFill>
          <a:latin typeface="GosmickSans " pitchFamily="2" charset="0"/>
        </a:defRPr>
      </a:lvl7pPr>
      <a:lvl8pPr marL="1371600" algn="l" rtl="0" eaLnBrk="1" fontAlgn="base" hangingPunct="1">
        <a:spcBef>
          <a:spcPct val="0"/>
        </a:spcBef>
        <a:spcAft>
          <a:spcPct val="0"/>
        </a:spcAft>
        <a:defRPr sz="4400">
          <a:solidFill>
            <a:schemeClr val="tx2"/>
          </a:solidFill>
          <a:latin typeface="GosmickSans " pitchFamily="2" charset="0"/>
        </a:defRPr>
      </a:lvl8pPr>
      <a:lvl9pPr marL="1828800" algn="l" rtl="0" eaLnBrk="1" fontAlgn="base" hangingPunct="1">
        <a:spcBef>
          <a:spcPct val="0"/>
        </a:spcBef>
        <a:spcAft>
          <a:spcPct val="0"/>
        </a:spcAft>
        <a:defRPr sz="4400">
          <a:solidFill>
            <a:schemeClr val="tx2"/>
          </a:solidFill>
          <a:latin typeface="GosmickSans " pitchFamily="2" charset="0"/>
        </a:defRPr>
      </a:lvl9pPr>
    </p:titleStyle>
    <p:bodyStyle>
      <a:lvl1pPr marL="342900" indent="-342900" algn="l" rtl="0" fontAlgn="base">
        <a:spcBef>
          <a:spcPct val="20000"/>
        </a:spcBef>
        <a:spcAft>
          <a:spcPct val="0"/>
        </a:spcAft>
        <a:buChar char="•"/>
        <a:defRPr sz="2800">
          <a:solidFill>
            <a:schemeClr val="bg1"/>
          </a:solidFill>
          <a:latin typeface="Comic Sans MS" pitchFamily="66" charset="0"/>
          <a:ea typeface="+mn-ea"/>
          <a:cs typeface="+mn-cs"/>
        </a:defRPr>
      </a:lvl1pPr>
      <a:lvl2pPr marL="742950" indent="-285750" algn="l" rtl="0" fontAlgn="base">
        <a:spcBef>
          <a:spcPct val="20000"/>
        </a:spcBef>
        <a:spcAft>
          <a:spcPct val="0"/>
        </a:spcAft>
        <a:buChar char="–"/>
        <a:defRPr sz="2400">
          <a:solidFill>
            <a:schemeClr val="bg1"/>
          </a:solidFill>
          <a:latin typeface="Comic Sans MS" pitchFamily="66" charset="0"/>
        </a:defRPr>
      </a:lvl2pPr>
      <a:lvl3pPr marL="1143000" indent="-228600" algn="l" rtl="0" fontAlgn="base">
        <a:spcBef>
          <a:spcPct val="20000"/>
        </a:spcBef>
        <a:spcAft>
          <a:spcPct val="0"/>
        </a:spcAft>
        <a:buChar char="•"/>
        <a:defRPr sz="2000">
          <a:solidFill>
            <a:schemeClr val="bg1"/>
          </a:solidFill>
          <a:latin typeface="Comic Sans MS" pitchFamily="66" charset="0"/>
        </a:defRPr>
      </a:lvl3pPr>
      <a:lvl4pPr marL="1600200" indent="-228600" algn="l" rtl="0" fontAlgn="base">
        <a:spcBef>
          <a:spcPct val="20000"/>
        </a:spcBef>
        <a:spcAft>
          <a:spcPct val="0"/>
        </a:spcAft>
        <a:buChar char="–"/>
        <a:defRPr sz="2000">
          <a:solidFill>
            <a:schemeClr val="bg1"/>
          </a:solidFill>
          <a:latin typeface="Comic Sans MS" pitchFamily="66" charset="0"/>
        </a:defRPr>
      </a:lvl4pPr>
      <a:lvl5pPr marL="2057400" indent="-228600" algn="l" rtl="0" fontAlgn="base">
        <a:spcBef>
          <a:spcPct val="20000"/>
        </a:spcBef>
        <a:spcAft>
          <a:spcPct val="0"/>
        </a:spcAft>
        <a:buChar char="»"/>
        <a:defRPr sz="1600">
          <a:solidFill>
            <a:schemeClr val="bg1"/>
          </a:solidFill>
          <a:latin typeface="Comic Sans MS" pitchFamily="66"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743200"/>
            <a:ext cx="9144000" cy="1600200"/>
          </a:xfrm>
        </p:spPr>
        <p:txBody>
          <a:bodyPr/>
          <a:lstStyle/>
          <a:p>
            <a:pPr algn="ctr"/>
            <a:r>
              <a:rPr lang="en-US" sz="6600" dirty="0" smtClean="0">
                <a:solidFill>
                  <a:schemeClr val="bg1"/>
                </a:solidFill>
              </a:rPr>
              <a:t>The Antebellum South</a:t>
            </a:r>
          </a:p>
        </p:txBody>
      </p:sp>
      <p:sp>
        <p:nvSpPr>
          <p:cNvPr id="4099" name="Rectangle 3"/>
          <p:cNvSpPr>
            <a:spLocks noGrp="1" noChangeArrowheads="1"/>
          </p:cNvSpPr>
          <p:nvPr>
            <p:ph type="subTitle" idx="1"/>
          </p:nvPr>
        </p:nvSpPr>
        <p:spPr>
          <a:xfrm>
            <a:off x="1371600" y="4267200"/>
            <a:ext cx="6400800" cy="533400"/>
          </a:xfrm>
        </p:spPr>
        <p:txBody>
          <a:bodyPr/>
          <a:lstStyle/>
          <a:p>
            <a:r>
              <a:rPr lang="en-US" sz="4400" dirty="0" smtClean="0">
                <a:solidFill>
                  <a:srgbClr val="92D050"/>
                </a:solidFill>
              </a:rPr>
              <a:t>v</a:t>
            </a:r>
            <a:r>
              <a:rPr lang="en-US" sz="4400" dirty="0" smtClean="0">
                <a:solidFill>
                  <a:srgbClr val="92D050"/>
                </a:solidFill>
              </a:rPr>
              <a:t>ia the Building Blocks of History</a:t>
            </a:r>
            <a:endParaRPr lang="en-US" sz="4400" dirty="0" smtClean="0">
              <a:solidFill>
                <a:srgbClr val="92D050"/>
              </a:solidFill>
            </a:endParaRPr>
          </a:p>
        </p:txBody>
      </p:sp>
      <p:sp>
        <p:nvSpPr>
          <p:cNvPr id="4" name="Rectangle 3"/>
          <p:cNvSpPr txBox="1">
            <a:spLocks noChangeArrowheads="1"/>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latin typeface="+mn-lt"/>
                <a:ea typeface="+mn-ea"/>
                <a:cs typeface="+mn-cs"/>
              </a:rPr>
              <a:t>This power point presentation is for educational purposes. It may contain copyrighted material. Please do not post, redistribute or copy without the permission of the author or Dr. Kevin Brady at the American Institute for History Education.</a:t>
            </a:r>
            <a:endParaRPr kumimoji="0" lang="en-US" sz="1000" b="0" i="0" u="none" strike="noStrike" kern="0" cap="none" spc="0" normalizeH="0" baseline="0" noProof="0" dirty="0">
              <a:ln>
                <a:noFill/>
              </a:ln>
              <a:solidFill>
                <a:schemeClr val="bg1"/>
              </a:solidFill>
              <a:effectLst/>
              <a:uLnTx/>
              <a:uFillTx/>
              <a:latin typeface="+mn-lt"/>
              <a:ea typeface="+mn-ea"/>
              <a:cs typeface="+mn-cs"/>
            </a:endParaRPr>
          </a:p>
        </p:txBody>
      </p:sp>
      <p:pic>
        <p:nvPicPr>
          <p:cNvPr id="6" name="Picture 2" descr="http://www.epicjourneys.com/Southern_Plantation_Home_American_Cruise_Lines.jpg"/>
          <p:cNvPicPr>
            <a:picLocks noChangeAspect="1" noChangeArrowheads="1"/>
          </p:cNvPicPr>
          <p:nvPr/>
        </p:nvPicPr>
        <p:blipFill>
          <a:blip r:embed="rId3" cstate="print"/>
          <a:srcRect/>
          <a:stretch>
            <a:fillRect/>
          </a:stretch>
        </p:blipFill>
        <p:spPr bwMode="auto">
          <a:xfrm>
            <a:off x="2133600" y="609600"/>
            <a:ext cx="4889725" cy="2162176"/>
          </a:xfrm>
          <a:prstGeom prst="rect">
            <a:avLst/>
          </a:prstGeom>
          <a:ln>
            <a:noFill/>
          </a:ln>
          <a:effectLst>
            <a:softEdge rad="112500"/>
          </a:effectLst>
        </p:spPr>
      </p:pic>
      <p:pic>
        <p:nvPicPr>
          <p:cNvPr id="1026" name="Picture 2" descr="C:\Documents and Settings\Robby\Desktop\AIHE Little.jpg"/>
          <p:cNvPicPr>
            <a:picLocks noChangeAspect="1" noChangeArrowheads="1"/>
          </p:cNvPicPr>
          <p:nvPr/>
        </p:nvPicPr>
        <p:blipFill>
          <a:blip r:embed="rId4" cstate="print">
            <a:grayscl/>
          </a:blip>
          <a:srcRect/>
          <a:stretch>
            <a:fillRect/>
          </a:stretch>
        </p:blipFill>
        <p:spPr bwMode="auto">
          <a:xfrm>
            <a:off x="7086600" y="228600"/>
            <a:ext cx="1786105" cy="48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Essential Question</a:t>
            </a:r>
            <a:endParaRPr lang="en-US" dirty="0"/>
          </a:p>
        </p:txBody>
      </p:sp>
      <p:sp>
        <p:nvSpPr>
          <p:cNvPr id="5124" name="Content Placeholder 5"/>
          <p:cNvSpPr>
            <a:spLocks noGrp="1"/>
          </p:cNvSpPr>
          <p:nvPr>
            <p:ph type="body" idx="4294967295"/>
          </p:nvPr>
        </p:nvSpPr>
        <p:spPr>
          <a:xfrm>
            <a:off x="533400" y="2590800"/>
            <a:ext cx="8305800" cy="1500188"/>
          </a:xfrm>
        </p:spPr>
        <p:txBody>
          <a:bodyPr anchor="ctr"/>
          <a:lstStyle/>
          <a:p>
            <a:pPr>
              <a:buFontTx/>
              <a:buNone/>
            </a:pPr>
            <a:r>
              <a:rPr lang="en-US" dirty="0" smtClean="0"/>
              <a:t>What characteristics of the southern economy played such a powerful role in the development of the often mythical antebellum south?</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anim calcmode="lin" valueType="num">
                                      <p:cBhvr>
                                        <p:cTn id="8"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t>Agrarianism</a:t>
            </a:r>
            <a:endParaRPr lang="en-US" sz="5400" dirty="0"/>
          </a:p>
        </p:txBody>
      </p:sp>
      <p:sp>
        <p:nvSpPr>
          <p:cNvPr id="6" name="Content Placeholder 5"/>
          <p:cNvSpPr>
            <a:spLocks noGrp="1"/>
          </p:cNvSpPr>
          <p:nvPr>
            <p:ph idx="1"/>
          </p:nvPr>
        </p:nvSpPr>
        <p:spPr/>
        <p:txBody>
          <a:bodyPr/>
          <a:lstStyle/>
          <a:p>
            <a:r>
              <a:rPr lang="en-US" dirty="0" smtClean="0"/>
              <a:t>From the very beginning, the southern area of America was rooted in farming</a:t>
            </a:r>
          </a:p>
          <a:p>
            <a:r>
              <a:rPr lang="en-US" dirty="0" smtClean="0"/>
              <a:t>The development of cash-crop farming further embedded agriculture as the bulwark of the South</a:t>
            </a:r>
          </a:p>
          <a:p>
            <a:r>
              <a:rPr lang="en-US" dirty="0" smtClean="0"/>
              <a:t>The need for vast quantities of cheap labor created a unique twist to southern agriculture</a:t>
            </a:r>
          </a:p>
          <a:p>
            <a:r>
              <a:rPr lang="en-US" dirty="0" smtClean="0"/>
              <a:t>Southern agrarianism fostered a unique sense of honor and view of the nation</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Agricultural Factors</a:t>
            </a:r>
            <a:endParaRPr lang="en-US" sz="5400" dirty="0"/>
          </a:p>
        </p:txBody>
      </p:sp>
      <p:sp>
        <p:nvSpPr>
          <p:cNvPr id="3" name="Content Placeholder 2"/>
          <p:cNvSpPr>
            <a:spLocks noGrp="1"/>
          </p:cNvSpPr>
          <p:nvPr>
            <p:ph idx="1"/>
          </p:nvPr>
        </p:nvSpPr>
        <p:spPr>
          <a:xfrm>
            <a:off x="838200" y="2209800"/>
            <a:ext cx="7620000" cy="3962400"/>
          </a:xfrm>
        </p:spPr>
        <p:txBody>
          <a:bodyPr/>
          <a:lstStyle/>
          <a:p>
            <a:r>
              <a:rPr lang="en-US" sz="3200" dirty="0" smtClean="0"/>
              <a:t>Split into two parts</a:t>
            </a:r>
          </a:p>
          <a:p>
            <a:pPr marL="914400" lvl="1" indent="-457200">
              <a:buFont typeface="+mj-lt"/>
              <a:buAutoNum type="arabicPeriod"/>
            </a:pPr>
            <a:r>
              <a:rPr lang="en-US" sz="3200" dirty="0" smtClean="0"/>
              <a:t>Causal effects of geography and environment</a:t>
            </a:r>
          </a:p>
          <a:p>
            <a:pPr marL="914400" lvl="1" indent="-457200">
              <a:buFont typeface="+mj-lt"/>
              <a:buAutoNum type="arabicPeriod"/>
            </a:pPr>
            <a:r>
              <a:rPr lang="en-US" sz="3200" dirty="0" smtClean="0"/>
              <a:t>Causal effects of human actions</a:t>
            </a:r>
          </a:p>
          <a:p>
            <a:pPr marL="514350" indent="-457200">
              <a:buNone/>
            </a:pPr>
            <a:endParaRPr lang="en-US" dirty="0"/>
          </a:p>
        </p:txBody>
      </p:sp>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Agriculture</a:t>
            </a:r>
            <a:endParaRPr lang="en-US" dirty="0"/>
          </a:p>
        </p:txBody>
      </p:sp>
      <p:sp>
        <p:nvSpPr>
          <p:cNvPr id="3" name="Footer Placeholder 2"/>
          <p:cNvSpPr>
            <a:spLocks noGrp="1"/>
          </p:cNvSpPr>
          <p:nvPr>
            <p:ph type="ftr" sz="quarter" idx="10"/>
          </p:nvPr>
        </p:nvSpPr>
        <p:spPr/>
        <p:txBody>
          <a:bodyPr/>
          <a:lstStyle/>
          <a:p>
            <a:pPr>
              <a:defRPr/>
            </a:pPr>
            <a:r>
              <a:rPr lang="en-US" smtClean="0"/>
              <a:t>(c) 2011 AIHE</a:t>
            </a:r>
            <a:endParaRPr lang="en-US"/>
          </a:p>
        </p:txBody>
      </p:sp>
      <p:pic>
        <p:nvPicPr>
          <p:cNvPr id="4" name="Picture 3" descr="slaverypic1"/>
          <p:cNvPicPr>
            <a:picLocks noChangeAspect="1" noChangeArrowheads="1"/>
          </p:cNvPicPr>
          <p:nvPr/>
        </p:nvPicPr>
        <p:blipFill>
          <a:blip r:embed="rId2" cstate="print">
            <a:lum contrast="12000"/>
          </a:blip>
          <a:srcRect/>
          <a:stretch>
            <a:fillRect/>
          </a:stretch>
        </p:blipFill>
        <p:spPr bwMode="auto">
          <a:xfrm>
            <a:off x="-1" y="1905000"/>
            <a:ext cx="9144001"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Johnny Come Lately</a:t>
            </a:r>
            <a:endParaRPr lang="en-US" sz="5400" dirty="0"/>
          </a:p>
        </p:txBody>
      </p:sp>
      <p:sp>
        <p:nvSpPr>
          <p:cNvPr id="5" name="Content Placeholder 4"/>
          <p:cNvSpPr>
            <a:spLocks noGrp="1"/>
          </p:cNvSpPr>
          <p:nvPr>
            <p:ph idx="1"/>
          </p:nvPr>
        </p:nvSpPr>
        <p:spPr/>
        <p:txBody>
          <a:bodyPr/>
          <a:lstStyle/>
          <a:p>
            <a:r>
              <a:rPr lang="en-US" dirty="0" smtClean="0"/>
              <a:t>Tobacco was the first cash crop and was a mainstay in NC, VA, and MD</a:t>
            </a:r>
          </a:p>
          <a:p>
            <a:r>
              <a:rPr lang="en-US" dirty="0" smtClean="0"/>
              <a:t>Indigo had been a big deal, but declined after the Am-Rev</a:t>
            </a:r>
          </a:p>
          <a:p>
            <a:r>
              <a:rPr lang="en-US" dirty="0" smtClean="0"/>
              <a:t>Rice growing was big in the small strips on the SC coast (extended to NC and GA)</a:t>
            </a:r>
          </a:p>
          <a:p>
            <a:r>
              <a:rPr lang="en-US" dirty="0" smtClean="0"/>
              <a:t>Sugar was very important to the Gulf coast</a:t>
            </a:r>
          </a:p>
          <a:p>
            <a:r>
              <a:rPr lang="en-US" dirty="0" smtClean="0"/>
              <a:t>Cotton boomed long after these crops</a:t>
            </a:r>
            <a:endParaRPr lang="en-US" dirty="0"/>
          </a:p>
        </p:txBody>
      </p:sp>
      <p:sp>
        <p:nvSpPr>
          <p:cNvPr id="6" name="Footer Placeholder 5"/>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t>The Cotton Gin</a:t>
            </a:r>
            <a:endParaRPr lang="en-US" sz="5400" dirty="0"/>
          </a:p>
        </p:txBody>
      </p:sp>
      <p:sp>
        <p:nvSpPr>
          <p:cNvPr id="6" name="Content Placeholder 5"/>
          <p:cNvSpPr>
            <a:spLocks noGrp="1"/>
          </p:cNvSpPr>
          <p:nvPr>
            <p:ph idx="1"/>
          </p:nvPr>
        </p:nvSpPr>
        <p:spPr>
          <a:xfrm>
            <a:off x="3657600" y="1905000"/>
            <a:ext cx="4800600" cy="4267200"/>
          </a:xfrm>
        </p:spPr>
        <p:txBody>
          <a:bodyPr/>
          <a:lstStyle/>
          <a:p>
            <a:r>
              <a:rPr lang="en-US" dirty="0" smtClean="0"/>
              <a:t>Four major effects</a:t>
            </a:r>
          </a:p>
          <a:p>
            <a:pPr marL="914400" lvl="1" indent="-457200">
              <a:buFont typeface="+mj-lt"/>
              <a:buAutoNum type="arabicPeriod"/>
            </a:pPr>
            <a:r>
              <a:rPr lang="en-US" dirty="0" smtClean="0"/>
              <a:t>Short staple cotton becomes viable</a:t>
            </a:r>
          </a:p>
          <a:p>
            <a:pPr marL="914400" lvl="1" indent="-457200">
              <a:buFont typeface="+mj-lt"/>
              <a:buAutoNum type="arabicPeriod"/>
            </a:pPr>
            <a:r>
              <a:rPr lang="en-US" dirty="0" smtClean="0"/>
              <a:t>Slavery is reinvigorated to produce cotton</a:t>
            </a:r>
          </a:p>
          <a:p>
            <a:pPr marL="914400" lvl="1" indent="-457200">
              <a:buFont typeface="+mj-lt"/>
              <a:buAutoNum type="arabicPeriod"/>
            </a:pPr>
            <a:r>
              <a:rPr lang="en-US" dirty="0" smtClean="0"/>
              <a:t>Economies of the North and South become intertwined</a:t>
            </a:r>
          </a:p>
          <a:p>
            <a:pPr marL="914400" lvl="1" indent="-457200">
              <a:buFont typeface="+mj-lt"/>
              <a:buAutoNum type="arabicPeriod"/>
            </a:pPr>
            <a:r>
              <a:rPr lang="en-US" dirty="0" smtClean="0"/>
              <a:t>Cotton becomes KING</a:t>
            </a:r>
            <a:endParaRPr lang="en-US" dirty="0"/>
          </a:p>
        </p:txBody>
      </p:sp>
      <p:pic>
        <p:nvPicPr>
          <p:cNvPr id="1026" name="Picture 2" descr="http://en.wikivisual.com/images/1/13/Cotton-gin.jpg"/>
          <p:cNvPicPr>
            <a:picLocks noChangeAspect="1" noChangeArrowheads="1"/>
          </p:cNvPicPr>
          <p:nvPr/>
        </p:nvPicPr>
        <p:blipFill>
          <a:blip r:embed="rId2" cstate="print"/>
          <a:srcRect/>
          <a:stretch>
            <a:fillRect/>
          </a:stretch>
        </p:blipFill>
        <p:spPr bwMode="auto">
          <a:xfrm>
            <a:off x="0" y="1981200"/>
            <a:ext cx="3962400" cy="3886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Footer Placeholder 6"/>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Cotton</a:t>
            </a:r>
            <a:endParaRPr lang="en-US" dirty="0"/>
          </a:p>
        </p:txBody>
      </p:sp>
      <p:sp>
        <p:nvSpPr>
          <p:cNvPr id="3" name="Content Placeholder 2"/>
          <p:cNvSpPr>
            <a:spLocks noGrp="1"/>
          </p:cNvSpPr>
          <p:nvPr>
            <p:ph idx="1"/>
          </p:nvPr>
        </p:nvSpPr>
        <p:spPr>
          <a:xfrm>
            <a:off x="0" y="1905000"/>
            <a:ext cx="5562600" cy="4267200"/>
          </a:xfrm>
        </p:spPr>
        <p:txBody>
          <a:bodyPr/>
          <a:lstStyle/>
          <a:p>
            <a:r>
              <a:rPr lang="en-US" dirty="0" smtClean="0"/>
              <a:t>After 1840 cotton comprised ½ of all American exports</a:t>
            </a:r>
          </a:p>
          <a:p>
            <a:r>
              <a:rPr lang="en-US" dirty="0" smtClean="0"/>
              <a:t>Over ½ of all cotton in the world was produced in the South</a:t>
            </a:r>
          </a:p>
          <a:p>
            <a:r>
              <a:rPr lang="en-US" dirty="0" smtClean="0"/>
              <a:t>Britain was dependent on cotton</a:t>
            </a:r>
          </a:p>
          <a:p>
            <a:pPr lvl="1"/>
            <a:r>
              <a:rPr lang="en-US" dirty="0" smtClean="0"/>
              <a:t>20% of Britain’s population was involved in the textile industry</a:t>
            </a:r>
          </a:p>
          <a:p>
            <a:pPr lvl="1"/>
            <a:r>
              <a:rPr lang="en-US" dirty="0" smtClean="0"/>
              <a:t>¾ of Britain’s raw cotton came from the South</a:t>
            </a:r>
            <a:endParaRPr lang="en-US" dirty="0"/>
          </a:p>
        </p:txBody>
      </p:sp>
      <p:pic>
        <p:nvPicPr>
          <p:cNvPr id="43010" name="Picture 2" descr="http://unitedcats.files.wordpress.com/2007/07/king_cotton.jpg"/>
          <p:cNvPicPr>
            <a:picLocks noChangeAspect="1" noChangeArrowheads="1"/>
          </p:cNvPicPr>
          <p:nvPr/>
        </p:nvPicPr>
        <p:blipFill>
          <a:blip r:embed="rId2" cstate="print"/>
          <a:srcRect/>
          <a:stretch>
            <a:fillRect/>
          </a:stretch>
        </p:blipFill>
        <p:spPr bwMode="auto">
          <a:xfrm>
            <a:off x="5334000" y="2363781"/>
            <a:ext cx="3395472" cy="28178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85800"/>
            <a:ext cx="8229600" cy="868363"/>
          </a:xfrm>
        </p:spPr>
        <p:txBody>
          <a:bodyPr/>
          <a:lstStyle/>
          <a:p>
            <a:r>
              <a:rPr lang="en-US" dirty="0" smtClean="0"/>
              <a:t>Cotton as % of exports</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pic>
        <p:nvPicPr>
          <p:cNvPr id="6" name="Picture 5" descr="Value of Cotton Exports as a percentage of all U.S.Exports.jpg (25274 bytes)"/>
          <p:cNvPicPr>
            <a:picLocks noChangeAspect="1" noChangeArrowheads="1"/>
          </p:cNvPicPr>
          <p:nvPr/>
        </p:nvPicPr>
        <p:blipFill>
          <a:blip r:embed="rId2" cstate="print">
            <a:lum bright="-18000" contrast="30000"/>
          </a:blip>
          <a:srcRect t="14993"/>
          <a:stretch>
            <a:fillRect/>
          </a:stretch>
        </p:blipFill>
        <p:spPr bwMode="auto">
          <a:xfrm>
            <a:off x="-457200" y="1905000"/>
            <a:ext cx="9372600" cy="457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Cotton in 1820’s</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pic>
        <p:nvPicPr>
          <p:cNvPr id="6" name="Picture 5" descr="map-cotton production - 1820"/>
          <p:cNvPicPr>
            <a:picLocks noChangeAspect="1" noChangeArrowheads="1"/>
          </p:cNvPicPr>
          <p:nvPr/>
        </p:nvPicPr>
        <p:blipFill>
          <a:blip r:embed="rId2" cstate="print">
            <a:lum bright="-6000" contrast="6000"/>
          </a:blip>
          <a:srcRect/>
          <a:stretch>
            <a:fillRect/>
          </a:stretch>
        </p:blipFill>
        <p:spPr bwMode="auto">
          <a:xfrm>
            <a:off x="0" y="1600200"/>
            <a:ext cx="9144000" cy="5245100"/>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 of Civil War</a:t>
            </a:r>
            <a:endParaRPr lang="en-US" dirty="0"/>
          </a:p>
        </p:txBody>
      </p:sp>
      <p:sp>
        <p:nvSpPr>
          <p:cNvPr id="3" name="Footer Placeholder 2"/>
          <p:cNvSpPr>
            <a:spLocks noGrp="1"/>
          </p:cNvSpPr>
          <p:nvPr>
            <p:ph type="ftr" sz="quarter" idx="10"/>
          </p:nvPr>
        </p:nvSpPr>
        <p:spPr/>
        <p:txBody>
          <a:bodyPr/>
          <a:lstStyle/>
          <a:p>
            <a:pPr>
              <a:defRPr/>
            </a:pPr>
            <a:r>
              <a:rPr lang="en-US" smtClean="0"/>
              <a:t>(c) 2011 AIHE</a:t>
            </a:r>
            <a:endParaRPr lang="en-US"/>
          </a:p>
        </p:txBody>
      </p:sp>
      <p:pic>
        <p:nvPicPr>
          <p:cNvPr id="4" name="Picture 6" descr="map-cotton production - 1860"/>
          <p:cNvPicPr>
            <a:picLocks noChangeAspect="1" noChangeArrowheads="1"/>
          </p:cNvPicPr>
          <p:nvPr/>
        </p:nvPicPr>
        <p:blipFill>
          <a:blip r:embed="rId2" cstate="print">
            <a:lum contrast="12000"/>
          </a:blip>
          <a:srcRect/>
          <a:stretch>
            <a:fillRect/>
          </a:stretch>
        </p:blipFill>
        <p:spPr bwMode="auto">
          <a:xfrm>
            <a:off x="0" y="1611583"/>
            <a:ext cx="9144000" cy="5246418"/>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808038"/>
            <a:ext cx="8229600" cy="868362"/>
          </a:xfrm>
        </p:spPr>
        <p:txBody>
          <a:bodyPr/>
          <a:lstStyle/>
          <a:p>
            <a:r>
              <a:rPr lang="en-US" sz="4400" dirty="0" smtClean="0"/>
              <a:t>The </a:t>
            </a:r>
            <a:r>
              <a:rPr lang="en-US" sz="4400" dirty="0" smtClean="0"/>
              <a:t>Building Blocks Structure</a:t>
            </a:r>
            <a:endParaRPr lang="en-US" sz="4400" dirty="0" smtClean="0"/>
          </a:p>
        </p:txBody>
      </p:sp>
      <p:sp>
        <p:nvSpPr>
          <p:cNvPr id="6" name="Cube 5"/>
          <p:cNvSpPr/>
          <p:nvPr/>
        </p:nvSpPr>
        <p:spPr>
          <a:xfrm>
            <a:off x="990600" y="5410200"/>
            <a:ext cx="3810000" cy="121920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Comic Sans MS" pitchFamily="66" charset="0"/>
              </a:rPr>
              <a:t>Essential Questioning</a:t>
            </a:r>
            <a:endParaRPr lang="en-US" sz="2400" dirty="0">
              <a:latin typeface="Comic Sans MS" pitchFamily="66" charset="0"/>
            </a:endParaRPr>
          </a:p>
        </p:txBody>
      </p:sp>
      <p:sp>
        <p:nvSpPr>
          <p:cNvPr id="9" name="Cube 8"/>
          <p:cNvSpPr/>
          <p:nvPr/>
        </p:nvSpPr>
        <p:spPr>
          <a:xfrm>
            <a:off x="1828800" y="4343400"/>
            <a:ext cx="3810000" cy="129540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Comic Sans MS" pitchFamily="66" charset="0"/>
              </a:rPr>
              <a:t>Breaking Down into Digestible Parts</a:t>
            </a:r>
            <a:endParaRPr lang="en-US" sz="2400" dirty="0">
              <a:latin typeface="Comic Sans MS" pitchFamily="66" charset="0"/>
            </a:endParaRPr>
          </a:p>
        </p:txBody>
      </p:sp>
      <p:sp>
        <p:nvSpPr>
          <p:cNvPr id="10" name="Cube 9"/>
          <p:cNvSpPr/>
          <p:nvPr/>
        </p:nvSpPr>
        <p:spPr>
          <a:xfrm>
            <a:off x="1066800" y="3276600"/>
            <a:ext cx="3810000" cy="129540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Comic Sans MS" pitchFamily="66" charset="0"/>
              </a:rPr>
              <a:t>Building Conceptual Knowledge</a:t>
            </a:r>
            <a:endParaRPr lang="en-US" sz="2400" dirty="0">
              <a:latin typeface="Comic Sans MS" pitchFamily="66" charset="0"/>
            </a:endParaRPr>
          </a:p>
        </p:txBody>
      </p:sp>
      <p:sp>
        <p:nvSpPr>
          <p:cNvPr id="11" name="TextBox 10"/>
          <p:cNvSpPr txBox="1"/>
          <p:nvPr/>
        </p:nvSpPr>
        <p:spPr>
          <a:xfrm>
            <a:off x="6172200" y="2133600"/>
            <a:ext cx="2743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latin typeface="Comic Sans MS" pitchFamily="66" charset="0"/>
              </a:rPr>
              <a:t>There are four blocks, and i</a:t>
            </a:r>
            <a:r>
              <a:rPr lang="en-US" sz="2400" dirty="0" smtClean="0">
                <a:latin typeface="Comic Sans MS" pitchFamily="66" charset="0"/>
              </a:rPr>
              <a:t>f </a:t>
            </a:r>
            <a:r>
              <a:rPr lang="en-US" sz="2400" dirty="0" smtClean="0">
                <a:latin typeface="Comic Sans MS" pitchFamily="66" charset="0"/>
              </a:rPr>
              <a:t>these building blocks get out of order or out of alignment then historical understanding suffers</a:t>
            </a:r>
            <a:endParaRPr lang="en-US" sz="2400" dirty="0">
              <a:latin typeface="Comic Sans MS" pitchFamily="66" charset="0"/>
            </a:endParaRPr>
          </a:p>
        </p:txBody>
      </p:sp>
      <p:sp>
        <p:nvSpPr>
          <p:cNvPr id="12" name="Cube 11"/>
          <p:cNvSpPr/>
          <p:nvPr/>
        </p:nvSpPr>
        <p:spPr>
          <a:xfrm>
            <a:off x="1905000" y="2209800"/>
            <a:ext cx="3810000" cy="129540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Comic Sans MS" pitchFamily="66" charset="0"/>
              </a:rPr>
              <a:t>Contextualization and Interpretation</a:t>
            </a:r>
            <a:endParaRPr lang="en-US" sz="2400" dirty="0">
              <a:latin typeface="Comic Sans MS" pitchFamily="66" charset="0"/>
            </a:endParaRPr>
          </a:p>
        </p:txBody>
      </p:sp>
      <p:sp>
        <p:nvSpPr>
          <p:cNvPr id="14" name="Footer Placeholder 1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68363"/>
          </a:xfrm>
        </p:spPr>
        <p:txBody>
          <a:bodyPr>
            <a:noAutofit/>
          </a:bodyPr>
          <a:lstStyle/>
          <a:p>
            <a:r>
              <a:rPr lang="en-US" sz="4400" dirty="0" smtClean="0"/>
              <a:t>Southern Economic Weaknesses</a:t>
            </a:r>
            <a:endParaRPr lang="en-US" sz="4400" dirty="0"/>
          </a:p>
        </p:txBody>
      </p:sp>
      <p:graphicFrame>
        <p:nvGraphicFramePr>
          <p:cNvPr id="4" name="Diagram 3"/>
          <p:cNvGraphicFramePr/>
          <p:nvPr/>
        </p:nvGraphicFramePr>
        <p:xfrm>
          <a:off x="304800" y="1397000"/>
          <a:ext cx="8534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4" descr="http://designer-entrepreneurs.com/blog/illustrations/cotton_plant07.jpg"/>
          <p:cNvPicPr>
            <a:picLocks noChangeAspect="1" noChangeArrowheads="1"/>
          </p:cNvPicPr>
          <p:nvPr/>
        </p:nvPicPr>
        <p:blipFill>
          <a:blip r:embed="rId7" cstate="print"/>
          <a:srcRect/>
          <a:stretch>
            <a:fillRect/>
          </a:stretch>
        </p:blipFill>
        <p:spPr bwMode="auto">
          <a:xfrm>
            <a:off x="533400" y="1828800"/>
            <a:ext cx="1828800" cy="1386840"/>
          </a:xfrm>
          <a:prstGeom prst="rect">
            <a:avLst/>
          </a:prstGeom>
          <a:noFill/>
        </p:spPr>
      </p:pic>
      <p:pic>
        <p:nvPicPr>
          <p:cNvPr id="20486" name="Picture 6" descr="http://www.converse.edu/News/images/SlaveCarryingCotton.jpg"/>
          <p:cNvPicPr>
            <a:picLocks noChangeAspect="1" noChangeArrowheads="1"/>
          </p:cNvPicPr>
          <p:nvPr/>
        </p:nvPicPr>
        <p:blipFill>
          <a:blip r:embed="rId8" cstate="print"/>
          <a:srcRect/>
          <a:stretch>
            <a:fillRect/>
          </a:stretch>
        </p:blipFill>
        <p:spPr bwMode="auto">
          <a:xfrm>
            <a:off x="7086600" y="1752600"/>
            <a:ext cx="1409700" cy="1839018"/>
          </a:xfrm>
          <a:prstGeom prst="rect">
            <a:avLst/>
          </a:prstGeom>
          <a:noFill/>
        </p:spPr>
      </p:pic>
      <p:pic>
        <p:nvPicPr>
          <p:cNvPr id="20488" name="Picture 8" descr="http://upload.wikimedia.org/wikipedia/commons/a/aa/Seattle_-_Railroad_Avenue_-_1900.jpg"/>
          <p:cNvPicPr>
            <a:picLocks noChangeAspect="1" noChangeArrowheads="1"/>
          </p:cNvPicPr>
          <p:nvPr/>
        </p:nvPicPr>
        <p:blipFill>
          <a:blip r:embed="rId9" cstate="print"/>
          <a:srcRect/>
          <a:stretch>
            <a:fillRect/>
          </a:stretch>
        </p:blipFill>
        <p:spPr bwMode="auto">
          <a:xfrm>
            <a:off x="457200" y="4343400"/>
            <a:ext cx="1676400" cy="2060874"/>
          </a:xfrm>
          <a:prstGeom prst="rect">
            <a:avLst/>
          </a:prstGeom>
          <a:noFill/>
        </p:spPr>
      </p:pic>
      <p:pic>
        <p:nvPicPr>
          <p:cNvPr id="20490" name="Picture 10" descr="http://history.tracyrosen.com/wp-content/uploads/2008/10/irishimmigrants.jpg"/>
          <p:cNvPicPr>
            <a:picLocks noChangeAspect="1" noChangeArrowheads="1"/>
          </p:cNvPicPr>
          <p:nvPr/>
        </p:nvPicPr>
        <p:blipFill>
          <a:blip r:embed="rId10" cstate="print"/>
          <a:srcRect/>
          <a:stretch>
            <a:fillRect/>
          </a:stretch>
        </p:blipFill>
        <p:spPr bwMode="auto">
          <a:xfrm>
            <a:off x="6781800" y="4648200"/>
            <a:ext cx="2143125" cy="1373444"/>
          </a:xfrm>
          <a:prstGeom prst="rect">
            <a:avLst/>
          </a:prstGeom>
          <a:noFill/>
        </p:spPr>
      </p:pic>
      <p:sp>
        <p:nvSpPr>
          <p:cNvPr id="8" name="Footer Placeholder 7"/>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6C0BB2C-6D9E-479B-9FE0-6235FB27941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7592345-1B75-457D-A2E8-4248AC62FD4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188DFEF-9B63-4C51-9FB1-A6F9C96B096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AF5DF8D-DBBF-48BD-861E-97FB1BF129C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B214017-38EC-4A40-A475-47CDF0B957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Cotton = Weak Econ</a:t>
            </a:r>
            <a:endParaRPr lang="en-US" dirty="0"/>
          </a:p>
        </p:txBody>
      </p:sp>
      <p:sp>
        <p:nvSpPr>
          <p:cNvPr id="5" name="Content Placeholder 4"/>
          <p:cNvSpPr>
            <a:spLocks noGrp="1"/>
          </p:cNvSpPr>
          <p:nvPr>
            <p:ph idx="1"/>
          </p:nvPr>
        </p:nvSpPr>
        <p:spPr>
          <a:xfrm>
            <a:off x="0" y="1600200"/>
            <a:ext cx="4267200" cy="5257800"/>
          </a:xfrm>
        </p:spPr>
        <p:txBody>
          <a:bodyPr/>
          <a:lstStyle/>
          <a:p>
            <a:r>
              <a:rPr lang="en-US" dirty="0" smtClean="0"/>
              <a:t>Land butchery (soil depletion) leads to a “movement” by cotton plantations</a:t>
            </a:r>
          </a:p>
          <a:p>
            <a:r>
              <a:rPr lang="en-US" dirty="0" smtClean="0"/>
              <a:t>Reliant on the boom and bust of the cotton market</a:t>
            </a:r>
          </a:p>
          <a:p>
            <a:r>
              <a:rPr lang="en-US" dirty="0" smtClean="0"/>
              <a:t>Capital is tied up in slaves, land, and “the crop”</a:t>
            </a:r>
            <a:endParaRPr lang="en-US" dirty="0"/>
          </a:p>
        </p:txBody>
      </p:sp>
      <p:pic>
        <p:nvPicPr>
          <p:cNvPr id="40962" name="Picture 2" descr="http://www.gutenberg.org/files/21537/21537-h/images/illus-229.jpg"/>
          <p:cNvPicPr>
            <a:picLocks noChangeAspect="1" noChangeArrowheads="1"/>
          </p:cNvPicPr>
          <p:nvPr/>
        </p:nvPicPr>
        <p:blipFill>
          <a:blip r:embed="rId2" cstate="print"/>
          <a:srcRect/>
          <a:stretch>
            <a:fillRect/>
          </a:stretch>
        </p:blipFill>
        <p:spPr bwMode="auto">
          <a:xfrm>
            <a:off x="4191000" y="1828800"/>
            <a:ext cx="4953000" cy="3857625"/>
          </a:xfrm>
          <a:prstGeom prst="rect">
            <a:avLst/>
          </a:prstGeom>
          <a:noFill/>
        </p:spPr>
      </p:pic>
      <p:sp>
        <p:nvSpPr>
          <p:cNvPr id="7" name="Left Arrow 6"/>
          <p:cNvSpPr/>
          <p:nvPr/>
        </p:nvSpPr>
        <p:spPr>
          <a:xfrm>
            <a:off x="7086600" y="3276600"/>
            <a:ext cx="1295400" cy="609600"/>
          </a:xfrm>
          <a:prstGeom prst="leftArrow">
            <a:avLst>
              <a:gd name="adj1" fmla="val 328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 0 C -0.01163 0.02569 -0.02309 0.05162 -0.06857 0.06273 C -0.11406 0.07384 -0.23073 0.05903 -0.27291 0.06667 C -0.3151 0.0743 -0.31337 0.10185 -0.32153 0.10856 " pathEditMode="relative" ptsTypes="aaaA">
                                      <p:cBhvr>
                                        <p:cTn id="31"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686800" cy="868363"/>
          </a:xfrm>
        </p:spPr>
        <p:txBody>
          <a:bodyPr/>
          <a:lstStyle/>
          <a:p>
            <a:r>
              <a:rPr lang="en-US" dirty="0" smtClean="0"/>
              <a:t>Cotton = Monopolistic</a:t>
            </a:r>
            <a:endParaRPr lang="en-US" dirty="0"/>
          </a:p>
        </p:txBody>
      </p:sp>
      <p:sp>
        <p:nvSpPr>
          <p:cNvPr id="3" name="Content Placeholder 2"/>
          <p:cNvSpPr>
            <a:spLocks noGrp="1"/>
          </p:cNvSpPr>
          <p:nvPr>
            <p:ph idx="1"/>
          </p:nvPr>
        </p:nvSpPr>
        <p:spPr>
          <a:xfrm>
            <a:off x="0" y="1828800"/>
            <a:ext cx="7620000" cy="4267200"/>
          </a:xfrm>
        </p:spPr>
        <p:txBody>
          <a:bodyPr/>
          <a:lstStyle/>
          <a:p>
            <a:r>
              <a:rPr lang="en-US" dirty="0" smtClean="0"/>
              <a:t>Surpluses = price drops per bale</a:t>
            </a:r>
          </a:p>
          <a:p>
            <a:r>
              <a:rPr lang="en-US" dirty="0" smtClean="0"/>
              <a:t>Small farmers are driven out as prices fall</a:t>
            </a:r>
          </a:p>
          <a:p>
            <a:r>
              <a:rPr lang="en-US" dirty="0" smtClean="0"/>
              <a:t>Requires massive investment in land and labor</a:t>
            </a:r>
          </a:p>
          <a:p>
            <a:pPr lvl="1"/>
            <a:r>
              <a:rPr lang="en-US" dirty="0" smtClean="0"/>
              <a:t>Up to $1200 per field hand</a:t>
            </a:r>
          </a:p>
          <a:p>
            <a:pPr lvl="1"/>
            <a:r>
              <a:rPr lang="en-US" dirty="0" smtClean="0"/>
              <a:t>Slaves subject to the vagaries of life (sickness, disease, accidents)</a:t>
            </a:r>
          </a:p>
          <a:p>
            <a:endParaRPr lang="en-US" dirty="0"/>
          </a:p>
        </p:txBody>
      </p:sp>
      <p:pic>
        <p:nvPicPr>
          <p:cNvPr id="39938" name="Picture 2" descr="http://www.egytex.com/news/images/news/cotton1-(1254645310).jpg"/>
          <p:cNvPicPr>
            <a:picLocks noChangeAspect="1" noChangeArrowheads="1"/>
          </p:cNvPicPr>
          <p:nvPr/>
        </p:nvPicPr>
        <p:blipFill>
          <a:blip r:embed="rId2" cstate="print"/>
          <a:srcRect/>
          <a:stretch>
            <a:fillRect/>
          </a:stretch>
        </p:blipFill>
        <p:spPr bwMode="auto">
          <a:xfrm>
            <a:off x="5867400" y="3581400"/>
            <a:ext cx="3276600" cy="3276600"/>
          </a:xfrm>
          <a:prstGeom prst="ellipse">
            <a:avLst/>
          </a:prstGeom>
          <a:ln>
            <a:noFill/>
          </a:ln>
          <a:effectLst>
            <a:softEdge rad="112500"/>
          </a:effectLst>
        </p:spPr>
      </p:pic>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686800" cy="868363"/>
          </a:xfrm>
        </p:spPr>
        <p:txBody>
          <a:bodyPr/>
          <a:lstStyle/>
          <a:p>
            <a:r>
              <a:rPr lang="en-US" dirty="0" smtClean="0"/>
              <a:t>Cotton = no diversity</a:t>
            </a:r>
            <a:endParaRPr lang="en-US" dirty="0"/>
          </a:p>
        </p:txBody>
      </p:sp>
      <p:sp>
        <p:nvSpPr>
          <p:cNvPr id="3" name="Content Placeholder 2"/>
          <p:cNvSpPr>
            <a:spLocks noGrp="1"/>
          </p:cNvSpPr>
          <p:nvPr>
            <p:ph idx="1"/>
          </p:nvPr>
        </p:nvSpPr>
        <p:spPr/>
        <p:txBody>
          <a:bodyPr/>
          <a:lstStyle/>
          <a:p>
            <a:r>
              <a:rPr lang="en-US" dirty="0" smtClean="0"/>
              <a:t>The majority of the economy was dependent on the vagaries of the cotton market</a:t>
            </a:r>
          </a:p>
          <a:p>
            <a:r>
              <a:rPr lang="en-US" dirty="0" smtClean="0"/>
              <a:t>No insurance in case of blight, surpluses, poor growing weather, etc</a:t>
            </a:r>
          </a:p>
          <a:p>
            <a:r>
              <a:rPr lang="en-US" dirty="0" smtClean="0"/>
              <a:t>Discouraged manufacturing or any industrialization</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Farming</a:t>
            </a:r>
            <a:endParaRPr lang="en-US" dirty="0"/>
          </a:p>
        </p:txBody>
      </p:sp>
      <p:sp>
        <p:nvSpPr>
          <p:cNvPr id="3" name="Content Placeholder 2"/>
          <p:cNvSpPr>
            <a:spLocks noGrp="1"/>
          </p:cNvSpPr>
          <p:nvPr>
            <p:ph idx="1"/>
          </p:nvPr>
        </p:nvSpPr>
        <p:spPr/>
        <p:txBody>
          <a:bodyPr/>
          <a:lstStyle/>
          <a:p>
            <a:r>
              <a:rPr lang="en-US" dirty="0" smtClean="0"/>
              <a:t>Fed self from own fields</a:t>
            </a:r>
          </a:p>
          <a:p>
            <a:r>
              <a:rPr lang="en-US" dirty="0" smtClean="0"/>
              <a:t>Most yeomen farmed the same way as those in the north and northwest</a:t>
            </a:r>
          </a:p>
          <a:p>
            <a:r>
              <a:rPr lang="en-US" dirty="0" smtClean="0"/>
              <a:t>Corn was everywhere, but used for local consumption rather than sold</a:t>
            </a:r>
          </a:p>
          <a:p>
            <a:pPr lvl="1"/>
            <a:r>
              <a:rPr lang="en-US" dirty="0" smtClean="0"/>
              <a:t>Livestock feed, human food</a:t>
            </a:r>
          </a:p>
          <a:p>
            <a:r>
              <a:rPr lang="en-US" dirty="0" smtClean="0"/>
              <a:t>Livestock – cows(50%), pigs (60%), mules (90%), sheep (33%)</a:t>
            </a:r>
          </a:p>
          <a:p>
            <a:pPr>
              <a:buNone/>
            </a:pPr>
            <a:endParaRPr lang="en-US" dirty="0" smtClean="0"/>
          </a:p>
          <a:p>
            <a:endParaRPr lang="en-US" dirty="0"/>
          </a:p>
        </p:txBody>
      </p:sp>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 industry?</a:t>
            </a:r>
            <a:endParaRPr lang="en-US" dirty="0"/>
          </a:p>
        </p:txBody>
      </p:sp>
      <p:sp>
        <p:nvSpPr>
          <p:cNvPr id="3" name="Content Placeholder 2"/>
          <p:cNvSpPr>
            <a:spLocks noGrp="1"/>
          </p:cNvSpPr>
          <p:nvPr>
            <p:ph idx="1"/>
          </p:nvPr>
        </p:nvSpPr>
        <p:spPr/>
        <p:txBody>
          <a:bodyPr/>
          <a:lstStyle/>
          <a:p>
            <a:r>
              <a:rPr lang="en-US" dirty="0" smtClean="0"/>
              <a:t>South was historically agrarian and that created a sort of economic inertia that kept a stasis</a:t>
            </a:r>
          </a:p>
          <a:p>
            <a:r>
              <a:rPr lang="en-US" dirty="0" smtClean="0"/>
              <a:t>Manufacturing required labor</a:t>
            </a:r>
          </a:p>
          <a:p>
            <a:pPr lvl="1"/>
            <a:r>
              <a:rPr lang="en-US" dirty="0" smtClean="0"/>
              <a:t>Working for another man in a factory was considered next to slavery</a:t>
            </a:r>
          </a:p>
          <a:p>
            <a:r>
              <a:rPr lang="en-US" dirty="0" smtClean="0"/>
              <a:t>Capital was tied up in slaves and land that could have been used in industry</a:t>
            </a:r>
          </a:p>
          <a:p>
            <a:r>
              <a:rPr lang="en-US" dirty="0" smtClean="0"/>
              <a:t>Only the far-seeing thought to use slaves as industrial labor</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Immigration</a:t>
            </a:r>
            <a:endParaRPr lang="en-US" dirty="0"/>
          </a:p>
        </p:txBody>
      </p:sp>
      <p:sp>
        <p:nvSpPr>
          <p:cNvPr id="3" name="Content Placeholder 2"/>
          <p:cNvSpPr>
            <a:spLocks noGrp="1"/>
          </p:cNvSpPr>
          <p:nvPr>
            <p:ph idx="1"/>
          </p:nvPr>
        </p:nvSpPr>
        <p:spPr/>
        <p:txBody>
          <a:bodyPr/>
          <a:lstStyle/>
          <a:p>
            <a:r>
              <a:rPr lang="en-US" dirty="0" smtClean="0"/>
              <a:t>Irish immigrants were usually poor and couldn’t compete with slave labor</a:t>
            </a:r>
          </a:p>
          <a:p>
            <a:r>
              <a:rPr lang="en-US" dirty="0" smtClean="0"/>
              <a:t>Germans were generally anti-slavery and desired to settle on small farms</a:t>
            </a:r>
          </a:p>
          <a:p>
            <a:r>
              <a:rPr lang="en-US" dirty="0" smtClean="0"/>
              <a:t>South was very balkanized by the mid 19</a:t>
            </a:r>
            <a:r>
              <a:rPr lang="en-US" baseline="30000" dirty="0" smtClean="0"/>
              <a:t>th</a:t>
            </a:r>
            <a:r>
              <a:rPr lang="en-US" dirty="0" smtClean="0"/>
              <a:t> century</a:t>
            </a:r>
          </a:p>
          <a:p>
            <a:r>
              <a:rPr lang="en-US" dirty="0" smtClean="0"/>
              <a:t>By 1860 just over 4% of the southern population was foreign born, rest of US was over 18%</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808038"/>
            <a:ext cx="8229600" cy="868362"/>
          </a:xfrm>
        </p:spPr>
        <p:txBody>
          <a:bodyPr/>
          <a:lstStyle/>
          <a:p>
            <a:r>
              <a:rPr lang="en-US" smtClean="0"/>
              <a:t>Conclusion</a:t>
            </a:r>
          </a:p>
        </p:txBody>
      </p:sp>
      <p:sp>
        <p:nvSpPr>
          <p:cNvPr id="14340" name="Content Placeholder 4"/>
          <p:cNvSpPr>
            <a:spLocks noGrp="1"/>
          </p:cNvSpPr>
          <p:nvPr>
            <p:ph idx="1"/>
          </p:nvPr>
        </p:nvSpPr>
        <p:spPr>
          <a:xfrm>
            <a:off x="762000" y="1905000"/>
            <a:ext cx="7620000" cy="4267200"/>
          </a:xfrm>
        </p:spPr>
        <p:txBody>
          <a:bodyPr anchor="ctr"/>
          <a:lstStyle/>
          <a:p>
            <a:pPr algn="ctr">
              <a:buFontTx/>
              <a:buNone/>
            </a:pPr>
            <a:r>
              <a:rPr lang="en-US" dirty="0" smtClean="0"/>
              <a:t>The southern economy was based on agriculture, and agriculture was based on slavery, and low tariffs, and cheap land. The reliance on agriculture (specifically cotton) discouraged economic diversity, discouraged immigration, and kept the southern economic weak and dependent – even if they didn’t know it.</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Antebellum Southern Society</a:t>
            </a:r>
          </a:p>
        </p:txBody>
      </p:sp>
      <p:sp>
        <p:nvSpPr>
          <p:cNvPr id="5124" name="Content Placeholder 5"/>
          <p:cNvSpPr>
            <a:spLocks noGrp="1"/>
          </p:cNvSpPr>
          <p:nvPr>
            <p:ph type="body" idx="1"/>
          </p:nvPr>
        </p:nvSpPr>
        <p:spPr>
          <a:xfrm>
            <a:off x="685800" y="2590800"/>
            <a:ext cx="7772400" cy="1500187"/>
          </a:xfrm>
        </p:spPr>
        <p:txBody>
          <a:bodyPr anchor="ctr"/>
          <a:lstStyle/>
          <a:p>
            <a:r>
              <a:rPr lang="en-US" dirty="0" smtClean="0"/>
              <a:t>“… </a:t>
            </a:r>
            <a:r>
              <a:rPr lang="en-US" b="1" i="1" dirty="0" smtClean="0"/>
              <a:t>white southerners…liked the black as an individual but despised the race. The white northerner…often professed to like the race but disliked individual blacks</a:t>
            </a:r>
            <a:r>
              <a:rPr lang="en-US" dirty="0" smtClean="0"/>
              <a:t>.”</a:t>
            </a:r>
          </a:p>
          <a:p>
            <a:pPr algn="r"/>
            <a:r>
              <a:rPr lang="en-US" dirty="0" smtClean="0"/>
              <a:t>- Historian Thomas Bailey</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770" decel="100000"/>
                                        <p:tgtEl>
                                          <p:spTgt spid="5124">
                                            <p:txEl>
                                              <p:pRg st="0" end="0"/>
                                            </p:txEl>
                                          </p:spTgt>
                                        </p:tgtEl>
                                      </p:cBhvr>
                                    </p:animEffect>
                                    <p:animScale>
                                      <p:cBhvr>
                                        <p:cTn id="8" dur="770" decel="100000"/>
                                        <p:tgtEl>
                                          <p:spTgt spid="5124">
                                            <p:txEl>
                                              <p:pRg st="0" end="0"/>
                                            </p:txEl>
                                          </p:spTgt>
                                        </p:tgtEl>
                                      </p:cBhvr>
                                      <p:from x="10000" y="10000"/>
                                      <p:to x="200000" y="450000"/>
                                    </p:animScale>
                                    <p:animScale>
                                      <p:cBhvr>
                                        <p:cTn id="9" dur="1230" accel="100000" fill="hold">
                                          <p:stCondLst>
                                            <p:cond delay="770"/>
                                          </p:stCondLst>
                                        </p:cTn>
                                        <p:tgtEl>
                                          <p:spTgt spid="5124">
                                            <p:txEl>
                                              <p:pRg st="0" end="0"/>
                                            </p:txEl>
                                          </p:spTgt>
                                        </p:tgtEl>
                                      </p:cBhvr>
                                      <p:from x="200000" y="450000"/>
                                      <p:to x="100000" y="100000"/>
                                    </p:animScale>
                                    <p:set>
                                      <p:cBhvr>
                                        <p:cTn id="10" dur="770" fill="hold"/>
                                        <p:tgtEl>
                                          <p:spTgt spid="5124">
                                            <p:txEl>
                                              <p:pRg st="0" end="0"/>
                                            </p:txEl>
                                          </p:spTgt>
                                        </p:tgtEl>
                                        <p:attrNameLst>
                                          <p:attrName>ppt_x</p:attrName>
                                        </p:attrNameLst>
                                      </p:cBhvr>
                                      <p:to>
                                        <p:strVal val="(0.5)"/>
                                      </p:to>
                                    </p:set>
                                    <p:anim from="(0.5)" to="(#ppt_x)" calcmode="lin" valueType="num">
                                      <p:cBhvr>
                                        <p:cTn id="11" dur="1230" accel="100000" fill="hold">
                                          <p:stCondLst>
                                            <p:cond delay="770"/>
                                          </p:stCondLst>
                                        </p:cTn>
                                        <p:tgtEl>
                                          <p:spTgt spid="5124">
                                            <p:txEl>
                                              <p:pRg st="0" end="0"/>
                                            </p:txEl>
                                          </p:spTgt>
                                        </p:tgtEl>
                                        <p:attrNameLst>
                                          <p:attrName>ppt_x</p:attrName>
                                        </p:attrNameLst>
                                      </p:cBhvr>
                                    </p:anim>
                                    <p:set>
                                      <p:cBhvr>
                                        <p:cTn id="12" dur="770" fill="hold"/>
                                        <p:tgtEl>
                                          <p:spTgt spid="512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124">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124">
                                            <p:txEl>
                                              <p:pRg st="1" end="1"/>
                                            </p:txEl>
                                          </p:spTgt>
                                        </p:tgtEl>
                                        <p:attrNameLst>
                                          <p:attrName>style.visibility</p:attrName>
                                        </p:attrNameLst>
                                      </p:cBhvr>
                                      <p:to>
                                        <p:strVal val="visible"/>
                                      </p:to>
                                    </p:set>
                                    <p:animEffect transition="in" filter="fade">
                                      <p:cBhvr>
                                        <p:cTn id="18" dur="770" decel="100000"/>
                                        <p:tgtEl>
                                          <p:spTgt spid="5124">
                                            <p:txEl>
                                              <p:pRg st="1" end="1"/>
                                            </p:txEl>
                                          </p:spTgt>
                                        </p:tgtEl>
                                      </p:cBhvr>
                                    </p:animEffect>
                                    <p:animScale>
                                      <p:cBhvr>
                                        <p:cTn id="19" dur="770" decel="100000"/>
                                        <p:tgtEl>
                                          <p:spTgt spid="5124">
                                            <p:txEl>
                                              <p:pRg st="1" end="1"/>
                                            </p:txEl>
                                          </p:spTgt>
                                        </p:tgtEl>
                                      </p:cBhvr>
                                      <p:from x="10000" y="10000"/>
                                      <p:to x="200000" y="450000"/>
                                    </p:animScale>
                                    <p:animScale>
                                      <p:cBhvr>
                                        <p:cTn id="20" dur="1230" accel="100000" fill="hold">
                                          <p:stCondLst>
                                            <p:cond delay="770"/>
                                          </p:stCondLst>
                                        </p:cTn>
                                        <p:tgtEl>
                                          <p:spTgt spid="5124">
                                            <p:txEl>
                                              <p:pRg st="1" end="1"/>
                                            </p:txEl>
                                          </p:spTgt>
                                        </p:tgtEl>
                                      </p:cBhvr>
                                      <p:from x="200000" y="450000"/>
                                      <p:to x="100000" y="100000"/>
                                    </p:animScale>
                                    <p:set>
                                      <p:cBhvr>
                                        <p:cTn id="21" dur="770" fill="hold"/>
                                        <p:tgtEl>
                                          <p:spTgt spid="5124">
                                            <p:txEl>
                                              <p:pRg st="1" end="1"/>
                                            </p:txEl>
                                          </p:spTgt>
                                        </p:tgtEl>
                                        <p:attrNameLst>
                                          <p:attrName>ppt_x</p:attrName>
                                        </p:attrNameLst>
                                      </p:cBhvr>
                                      <p:to>
                                        <p:strVal val="(0.5)"/>
                                      </p:to>
                                    </p:set>
                                    <p:anim from="(0.5)" to="(#ppt_x)" calcmode="lin" valueType="num">
                                      <p:cBhvr>
                                        <p:cTn id="22" dur="1230" accel="100000" fill="hold">
                                          <p:stCondLst>
                                            <p:cond delay="770"/>
                                          </p:stCondLst>
                                        </p:cTn>
                                        <p:tgtEl>
                                          <p:spTgt spid="5124">
                                            <p:txEl>
                                              <p:pRg st="1" end="1"/>
                                            </p:txEl>
                                          </p:spTgt>
                                        </p:tgtEl>
                                        <p:attrNameLst>
                                          <p:attrName>ppt_x</p:attrName>
                                        </p:attrNameLst>
                                      </p:cBhvr>
                                    </p:anim>
                                    <p:set>
                                      <p:cBhvr>
                                        <p:cTn id="23" dur="770" fill="hold"/>
                                        <p:tgtEl>
                                          <p:spTgt spid="5124">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5124">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Essential Question</a:t>
            </a:r>
            <a:endParaRPr lang="en-US" dirty="0"/>
          </a:p>
        </p:txBody>
      </p:sp>
      <p:sp>
        <p:nvSpPr>
          <p:cNvPr id="5124" name="Content Placeholder 5"/>
          <p:cNvSpPr>
            <a:spLocks noGrp="1"/>
          </p:cNvSpPr>
          <p:nvPr>
            <p:ph type="body" idx="4294967295"/>
          </p:nvPr>
        </p:nvSpPr>
        <p:spPr>
          <a:xfrm>
            <a:off x="533400" y="2590800"/>
            <a:ext cx="8305800" cy="1500188"/>
          </a:xfrm>
        </p:spPr>
        <p:txBody>
          <a:bodyPr anchor="ctr"/>
          <a:lstStyle/>
          <a:p>
            <a:pPr>
              <a:buFontTx/>
              <a:buNone/>
            </a:pPr>
            <a:r>
              <a:rPr lang="en-US" dirty="0" smtClean="0"/>
              <a:t>How did southern society form a nucleus around which the region coalesced and became in many ways monolithic?</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anim calcmode="lin" valueType="num">
                                      <p:cBhvr>
                                        <p:cTn id="8"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Implementation</a:t>
            </a:r>
            <a:endParaRPr lang="en-US" sz="5400" dirty="0"/>
          </a:p>
        </p:txBody>
      </p:sp>
      <p:sp>
        <p:nvSpPr>
          <p:cNvPr id="3" name="Content Placeholder 2"/>
          <p:cNvSpPr>
            <a:spLocks noGrp="1"/>
          </p:cNvSpPr>
          <p:nvPr>
            <p:ph idx="1"/>
          </p:nvPr>
        </p:nvSpPr>
        <p:spPr>
          <a:xfrm>
            <a:off x="381000" y="1828800"/>
            <a:ext cx="8534400" cy="4267200"/>
          </a:xfrm>
        </p:spPr>
        <p:txBody>
          <a:bodyPr/>
          <a:lstStyle/>
          <a:p>
            <a:pPr marL="514350" indent="-514350">
              <a:buFont typeface="+mj-lt"/>
              <a:buAutoNum type="arabicPeriod"/>
            </a:pPr>
            <a:r>
              <a:rPr lang="en-US" dirty="0" smtClean="0"/>
              <a:t>Begin with an essential question (or a couple) to help frame the lesson</a:t>
            </a:r>
          </a:p>
          <a:p>
            <a:pPr marL="514350" indent="-514350">
              <a:buFont typeface="+mj-lt"/>
              <a:buAutoNum type="arabicPeriod"/>
            </a:pPr>
            <a:r>
              <a:rPr lang="en-US" dirty="0" smtClean="0"/>
              <a:t>Begin the process of “chunking” the information</a:t>
            </a:r>
          </a:p>
          <a:p>
            <a:pPr marL="914400" lvl="1" indent="-514350"/>
            <a:r>
              <a:rPr lang="en-US" dirty="0" smtClean="0"/>
              <a:t>Using the age-old </a:t>
            </a:r>
            <a:r>
              <a:rPr lang="en-US" b="1" u="sng" dirty="0" smtClean="0">
                <a:solidFill>
                  <a:srgbClr val="92D050"/>
                </a:solidFill>
              </a:rPr>
              <a:t>E</a:t>
            </a:r>
            <a:r>
              <a:rPr lang="en-US" dirty="0" smtClean="0"/>
              <a:t>conomic, </a:t>
            </a:r>
            <a:r>
              <a:rPr lang="en-US" b="1" u="sng" dirty="0" smtClean="0">
                <a:solidFill>
                  <a:srgbClr val="92D050"/>
                </a:solidFill>
              </a:rPr>
              <a:t>S</a:t>
            </a:r>
            <a:r>
              <a:rPr lang="en-US" dirty="0" smtClean="0"/>
              <a:t>ocial, and </a:t>
            </a:r>
            <a:r>
              <a:rPr lang="en-US" b="1" u="sng" dirty="0" smtClean="0">
                <a:solidFill>
                  <a:srgbClr val="92D050"/>
                </a:solidFill>
              </a:rPr>
              <a:t>P</a:t>
            </a:r>
            <a:r>
              <a:rPr lang="en-US" dirty="0" smtClean="0"/>
              <a:t>olitical pieces of the puzzle</a:t>
            </a:r>
          </a:p>
          <a:p>
            <a:pPr marL="514350" indent="-514350">
              <a:buFont typeface="+mj-lt"/>
              <a:buAutoNum type="arabicPeriod"/>
            </a:pPr>
            <a:r>
              <a:rPr lang="en-US" dirty="0" smtClean="0"/>
              <a:t>Use discussion of the various “chunks” build conceptual knowledge and understanding</a:t>
            </a:r>
          </a:p>
          <a:p>
            <a:pPr marL="514350" indent="-514350">
              <a:buFont typeface="+mj-lt"/>
              <a:buAutoNum type="arabicPeriod"/>
            </a:pPr>
            <a:r>
              <a:rPr lang="en-US" dirty="0" smtClean="0"/>
              <a:t>Finish by answering the essential question to establish context and reinforce interpretation</a:t>
            </a:r>
            <a:endParaRPr lang="en-US" dirty="0"/>
          </a:p>
        </p:txBody>
      </p:sp>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a:t>
            </a:r>
            <a:endParaRPr lang="en-US" dirty="0"/>
          </a:p>
        </p:txBody>
      </p:sp>
      <p:sp>
        <p:nvSpPr>
          <p:cNvPr id="3" name="Content Placeholder 2"/>
          <p:cNvSpPr>
            <a:spLocks noGrp="1"/>
          </p:cNvSpPr>
          <p:nvPr>
            <p:ph idx="1"/>
          </p:nvPr>
        </p:nvSpPr>
        <p:spPr/>
        <p:txBody>
          <a:bodyPr/>
          <a:lstStyle/>
          <a:p>
            <a:r>
              <a:rPr lang="en-US" dirty="0" smtClean="0"/>
              <a:t>Southern society was more oligarchy than democracy</a:t>
            </a:r>
          </a:p>
          <a:p>
            <a:pPr lvl="1"/>
            <a:r>
              <a:rPr lang="en-US" dirty="0" smtClean="0"/>
              <a:t>Wealth and “power” was concentrated in the upper classes</a:t>
            </a:r>
          </a:p>
          <a:p>
            <a:pPr lvl="2"/>
            <a:r>
              <a:rPr lang="en-US" dirty="0" smtClean="0"/>
              <a:t>Send children to the best schools (Yale)</a:t>
            </a:r>
          </a:p>
          <a:p>
            <a:pPr lvl="2"/>
            <a:r>
              <a:rPr lang="en-US" dirty="0" smtClean="0"/>
              <a:t>Have a duty to serve in public office</a:t>
            </a:r>
          </a:p>
          <a:p>
            <a:r>
              <a:rPr lang="en-US" dirty="0" smtClean="0"/>
              <a:t>This oligarchy/aristocracy attempts to create an American version of feudalism</a:t>
            </a:r>
          </a:p>
          <a:p>
            <a:pPr lvl="1"/>
            <a:r>
              <a:rPr lang="en-US" dirty="0" smtClean="0"/>
              <a:t>Wealthy are the Lords and they will be paternalistic over their “people” (slaves)</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 2011 AIHE</a:t>
            </a:r>
            <a:endParaRPr lang="en-US"/>
          </a:p>
        </p:txBody>
      </p:sp>
      <p:pic>
        <p:nvPicPr>
          <p:cNvPr id="5" name="Picture 3" descr="slaverypic2"/>
          <p:cNvPicPr>
            <a:picLocks noChangeAspect="1" noChangeArrowheads="1"/>
          </p:cNvPicPr>
          <p:nvPr/>
        </p:nvPicPr>
        <p:blipFill>
          <a:blip r:embed="rId2" cstate="print"/>
          <a:srcRect/>
          <a:stretch>
            <a:fillRect/>
          </a:stretch>
        </p:blipFill>
        <p:spPr bwMode="auto">
          <a:xfrm>
            <a:off x="0" y="228600"/>
            <a:ext cx="9166235" cy="6477000"/>
          </a:xfrm>
          <a:prstGeom prst="rect">
            <a:avLst/>
          </a:prstGeom>
          <a:noFill/>
          <a:ln w="28575">
            <a:solidFill>
              <a:srgbClr val="00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Societal Pyramid</a:t>
            </a:r>
            <a:endParaRPr lang="en-US" dirty="0"/>
          </a:p>
        </p:txBody>
      </p:sp>
      <p:pic>
        <p:nvPicPr>
          <p:cNvPr id="2050" name="Picture 2" descr="C:\Documents and Settings\Robby\My Documents\Downloads\5_point_pyramid_800_clr.png"/>
          <p:cNvPicPr>
            <a:picLocks noChangeAspect="1" noChangeArrowheads="1"/>
          </p:cNvPicPr>
          <p:nvPr/>
        </p:nvPicPr>
        <p:blipFill>
          <a:blip r:embed="rId2" cstate="print"/>
          <a:srcRect/>
          <a:stretch>
            <a:fillRect/>
          </a:stretch>
        </p:blipFill>
        <p:spPr bwMode="auto">
          <a:xfrm>
            <a:off x="-304799" y="1447800"/>
            <a:ext cx="5943600" cy="6059488"/>
          </a:xfrm>
          <a:prstGeom prst="rect">
            <a:avLst/>
          </a:prstGeom>
          <a:noFill/>
        </p:spPr>
      </p:pic>
      <p:sp>
        <p:nvSpPr>
          <p:cNvPr id="5" name="TextBox 4"/>
          <p:cNvSpPr txBox="1"/>
          <p:nvPr/>
        </p:nvSpPr>
        <p:spPr>
          <a:xfrm>
            <a:off x="5334000" y="5334000"/>
            <a:ext cx="3200400" cy="369332"/>
          </a:xfrm>
          <a:prstGeom prst="rect">
            <a:avLst/>
          </a:prstGeom>
          <a:noFill/>
        </p:spPr>
        <p:txBody>
          <a:bodyPr wrap="square" rtlCol="0">
            <a:spAutoFit/>
          </a:bodyPr>
          <a:lstStyle/>
          <a:p>
            <a:r>
              <a:rPr lang="en-US" dirty="0" smtClean="0">
                <a:solidFill>
                  <a:schemeClr val="bg1"/>
                </a:solidFill>
                <a:latin typeface="Comic Sans MS" pitchFamily="66" charset="0"/>
              </a:rPr>
              <a:t>Black slaves = 3,200,000 </a:t>
            </a:r>
            <a:endParaRPr lang="en-US" dirty="0">
              <a:solidFill>
                <a:schemeClr val="bg1"/>
              </a:solidFill>
              <a:latin typeface="Comic Sans MS" pitchFamily="66" charset="0"/>
            </a:endParaRPr>
          </a:p>
        </p:txBody>
      </p:sp>
      <p:sp>
        <p:nvSpPr>
          <p:cNvPr id="6" name="TextBox 5"/>
          <p:cNvSpPr txBox="1"/>
          <p:nvPr/>
        </p:nvSpPr>
        <p:spPr>
          <a:xfrm>
            <a:off x="4800600" y="4267200"/>
            <a:ext cx="3200400" cy="369332"/>
          </a:xfrm>
          <a:prstGeom prst="rect">
            <a:avLst/>
          </a:prstGeom>
          <a:noFill/>
        </p:spPr>
        <p:txBody>
          <a:bodyPr wrap="square" rtlCol="0">
            <a:spAutoFit/>
          </a:bodyPr>
          <a:lstStyle/>
          <a:p>
            <a:r>
              <a:rPr lang="en-US" dirty="0" smtClean="0">
                <a:solidFill>
                  <a:schemeClr val="bg1"/>
                </a:solidFill>
                <a:latin typeface="Comic Sans MS" pitchFamily="66" charset="0"/>
              </a:rPr>
              <a:t>Free blacks = 250,000 </a:t>
            </a:r>
            <a:endParaRPr lang="en-US" dirty="0">
              <a:solidFill>
                <a:schemeClr val="bg1"/>
              </a:solidFill>
              <a:latin typeface="Comic Sans MS" pitchFamily="66" charset="0"/>
            </a:endParaRPr>
          </a:p>
        </p:txBody>
      </p:sp>
      <p:sp>
        <p:nvSpPr>
          <p:cNvPr id="7" name="TextBox 6"/>
          <p:cNvSpPr txBox="1"/>
          <p:nvPr/>
        </p:nvSpPr>
        <p:spPr>
          <a:xfrm>
            <a:off x="4114800" y="3352800"/>
            <a:ext cx="3810000" cy="369332"/>
          </a:xfrm>
          <a:prstGeom prst="rect">
            <a:avLst/>
          </a:prstGeom>
          <a:noFill/>
        </p:spPr>
        <p:txBody>
          <a:bodyPr wrap="square" rtlCol="0">
            <a:spAutoFit/>
          </a:bodyPr>
          <a:lstStyle/>
          <a:p>
            <a:r>
              <a:rPr lang="en-US" dirty="0" smtClean="0">
                <a:solidFill>
                  <a:schemeClr val="bg1"/>
                </a:solidFill>
                <a:latin typeface="Comic Sans MS" pitchFamily="66" charset="0"/>
              </a:rPr>
              <a:t>Yeoman farmers = 4,000,000 </a:t>
            </a:r>
            <a:endParaRPr lang="en-US" dirty="0">
              <a:solidFill>
                <a:schemeClr val="bg1"/>
              </a:solidFill>
              <a:latin typeface="Comic Sans MS" pitchFamily="66" charset="0"/>
            </a:endParaRPr>
          </a:p>
        </p:txBody>
      </p:sp>
      <p:sp>
        <p:nvSpPr>
          <p:cNvPr id="8" name="TextBox 7"/>
          <p:cNvSpPr txBox="1"/>
          <p:nvPr/>
        </p:nvSpPr>
        <p:spPr>
          <a:xfrm>
            <a:off x="3581400" y="2590800"/>
            <a:ext cx="3200400" cy="369332"/>
          </a:xfrm>
          <a:prstGeom prst="rect">
            <a:avLst/>
          </a:prstGeom>
          <a:noFill/>
        </p:spPr>
        <p:txBody>
          <a:bodyPr wrap="square" rtlCol="0">
            <a:spAutoFit/>
          </a:bodyPr>
          <a:lstStyle/>
          <a:p>
            <a:r>
              <a:rPr lang="en-US" dirty="0" smtClean="0">
                <a:solidFill>
                  <a:schemeClr val="bg1"/>
                </a:solidFill>
                <a:latin typeface="Comic Sans MS" pitchFamily="66" charset="0"/>
              </a:rPr>
              <a:t>Lesser masters = 400,000 </a:t>
            </a:r>
            <a:endParaRPr lang="en-US" dirty="0">
              <a:solidFill>
                <a:schemeClr val="bg1"/>
              </a:solidFill>
              <a:latin typeface="Comic Sans MS" pitchFamily="66" charset="0"/>
            </a:endParaRPr>
          </a:p>
        </p:txBody>
      </p:sp>
      <p:sp>
        <p:nvSpPr>
          <p:cNvPr id="9" name="TextBox 8"/>
          <p:cNvSpPr txBox="1"/>
          <p:nvPr/>
        </p:nvSpPr>
        <p:spPr>
          <a:xfrm>
            <a:off x="3048000" y="1981200"/>
            <a:ext cx="4114800" cy="369332"/>
          </a:xfrm>
          <a:prstGeom prst="rect">
            <a:avLst/>
          </a:prstGeom>
          <a:noFill/>
        </p:spPr>
        <p:txBody>
          <a:bodyPr wrap="square" rtlCol="0">
            <a:spAutoFit/>
          </a:bodyPr>
          <a:lstStyle/>
          <a:p>
            <a:r>
              <a:rPr lang="en-US" dirty="0" smtClean="0">
                <a:solidFill>
                  <a:schemeClr val="bg1"/>
                </a:solidFill>
                <a:latin typeface="Comic Sans MS" pitchFamily="66" charset="0"/>
              </a:rPr>
              <a:t>Planter aristocrats = 12,000 </a:t>
            </a:r>
            <a:endParaRPr lang="en-US" dirty="0">
              <a:solidFill>
                <a:schemeClr val="bg1"/>
              </a:solidFill>
              <a:latin typeface="Comic Sans MS" pitchFamily="66" charset="0"/>
            </a:endParaRPr>
          </a:p>
        </p:txBody>
      </p:sp>
      <p:sp>
        <p:nvSpPr>
          <p:cNvPr id="10" name="Footer Placeholder 9"/>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Slaves in Population</a:t>
            </a:r>
            <a:endParaRPr lang="en-US" dirty="0"/>
          </a:p>
        </p:txBody>
      </p:sp>
      <p:graphicFrame>
        <p:nvGraphicFramePr>
          <p:cNvPr id="4" name="Chart 3"/>
          <p:cNvGraphicFramePr/>
          <p:nvPr/>
        </p:nvGraphicFramePr>
        <p:xfrm>
          <a:off x="685800" y="1397000"/>
          <a:ext cx="7924800" cy="530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Slavocracy</a:t>
            </a:r>
            <a:r>
              <a:rPr lang="en-US" dirty="0" smtClean="0"/>
              <a:t>”</a:t>
            </a:r>
            <a:endParaRPr lang="en-US" dirty="0"/>
          </a:p>
        </p:txBody>
      </p:sp>
      <p:sp>
        <p:nvSpPr>
          <p:cNvPr id="5" name="Content Placeholder 4"/>
          <p:cNvSpPr>
            <a:spLocks noGrp="1"/>
          </p:cNvSpPr>
          <p:nvPr>
            <p:ph idx="1"/>
          </p:nvPr>
        </p:nvSpPr>
        <p:spPr>
          <a:xfrm>
            <a:off x="838200" y="1905000"/>
            <a:ext cx="7620000" cy="3505200"/>
          </a:xfrm>
        </p:spPr>
        <p:txBody>
          <a:bodyPr/>
          <a:lstStyle/>
          <a:p>
            <a:r>
              <a:rPr lang="en-US" dirty="0" smtClean="0"/>
              <a:t>Planter aristocracy</a:t>
            </a:r>
          </a:p>
          <a:p>
            <a:pPr lvl="1"/>
            <a:r>
              <a:rPr lang="en-US" dirty="0" smtClean="0"/>
              <a:t>1,700 families owning 100+ slaves</a:t>
            </a:r>
          </a:p>
          <a:p>
            <a:pPr lvl="1"/>
            <a:r>
              <a:rPr lang="en-US" dirty="0" smtClean="0"/>
              <a:t>This is where the real wealth and “power” are concentrated</a:t>
            </a:r>
          </a:p>
          <a:p>
            <a:r>
              <a:rPr lang="en-US" dirty="0" smtClean="0"/>
              <a:t>Lesser masters</a:t>
            </a:r>
          </a:p>
          <a:p>
            <a:pPr lvl="1">
              <a:lnSpc>
                <a:spcPct val="90000"/>
              </a:lnSpc>
            </a:pPr>
            <a:r>
              <a:rPr lang="en-US" sz="2200" dirty="0" smtClean="0"/>
              <a:t>255,000 of the 345,000 families in this grouping own less than 10 slaves.</a:t>
            </a:r>
          </a:p>
          <a:p>
            <a:pPr lvl="1">
              <a:lnSpc>
                <a:spcPct val="90000"/>
              </a:lnSpc>
            </a:pPr>
            <a:r>
              <a:rPr lang="en-US" sz="2200" dirty="0" smtClean="0"/>
              <a:t>Most own 1 or 2 </a:t>
            </a:r>
          </a:p>
          <a:p>
            <a:pPr lvl="1">
              <a:buNone/>
            </a:pPr>
            <a:endParaRPr lang="en-US" dirty="0"/>
          </a:p>
        </p:txBody>
      </p:sp>
      <p:sp>
        <p:nvSpPr>
          <p:cNvPr id="6" name="TextBox 5"/>
          <p:cNvSpPr txBox="1"/>
          <p:nvPr/>
        </p:nvSpPr>
        <p:spPr>
          <a:xfrm>
            <a:off x="1143000" y="5562600"/>
            <a:ext cx="60198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mj-lt"/>
              </a:rPr>
              <a:t>Would it be logical to think there was some aspiration by the Lesser Masters to become Planters?</a:t>
            </a:r>
            <a:endParaRPr lang="en-US" dirty="0">
              <a:latin typeface="+mj-lt"/>
            </a:endParaRPr>
          </a:p>
        </p:txBody>
      </p:sp>
      <p:sp>
        <p:nvSpPr>
          <p:cNvPr id="7" name="Footer Placeholder 6"/>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770" decel="100000"/>
                                        <p:tgtEl>
                                          <p:spTgt spid="6"/>
                                        </p:tgtEl>
                                      </p:cBhvr>
                                    </p:animEffect>
                                    <p:animScale>
                                      <p:cBhvr>
                                        <p:cTn id="42" dur="770" decel="100000"/>
                                        <p:tgtEl>
                                          <p:spTgt spid="6"/>
                                        </p:tgtEl>
                                      </p:cBhvr>
                                      <p:from x="10000" y="10000"/>
                                      <p:to x="200000" y="450000"/>
                                    </p:animScale>
                                    <p:animScale>
                                      <p:cBhvr>
                                        <p:cTn id="43" dur="1230" accel="100000" fill="hold">
                                          <p:stCondLst>
                                            <p:cond delay="770"/>
                                          </p:stCondLst>
                                        </p:cTn>
                                        <p:tgtEl>
                                          <p:spTgt spid="6"/>
                                        </p:tgtEl>
                                      </p:cBhvr>
                                      <p:from x="200000" y="450000"/>
                                      <p:to x="100000" y="100000"/>
                                    </p:animScale>
                                    <p:set>
                                      <p:cBhvr>
                                        <p:cTn id="44" dur="770" fill="hold"/>
                                        <p:tgtEl>
                                          <p:spTgt spid="6"/>
                                        </p:tgtEl>
                                        <p:attrNameLst>
                                          <p:attrName>ppt_x</p:attrName>
                                        </p:attrNameLst>
                                      </p:cBhvr>
                                      <p:to>
                                        <p:strVal val="(0.5)"/>
                                      </p:to>
                                    </p:set>
                                    <p:anim from="(0.5)" to="(#ppt_x)" calcmode="lin" valueType="num">
                                      <p:cBhvr>
                                        <p:cTn id="45" dur="1230" accel="100000" fill="hold">
                                          <p:stCondLst>
                                            <p:cond delay="770"/>
                                          </p:stCondLst>
                                        </p:cTn>
                                        <p:tgtEl>
                                          <p:spTgt spid="6"/>
                                        </p:tgtEl>
                                        <p:attrNameLst>
                                          <p:attrName>ppt_x</p:attrName>
                                        </p:attrNameLst>
                                      </p:cBhvr>
                                    </p:anim>
                                    <p:set>
                                      <p:cBhvr>
                                        <p:cTn id="46" dur="770" fill="hold"/>
                                        <p:tgtEl>
                                          <p:spTgt spid="6"/>
                                        </p:tgtEl>
                                        <p:attrNameLst>
                                          <p:attrName>ppt_y</p:attrName>
                                        </p:attrNameLst>
                                      </p:cBhvr>
                                      <p:to>
                                        <p:strVal val="(#ppt_y+0.4)"/>
                                      </p:to>
                                    </p:set>
                                    <p:anim from="(#ppt_y+0.4)" to="(#ppt_y)" calcmode="lin" valueType="num">
                                      <p:cBhvr>
                                        <p:cTn id="47"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868363"/>
          </a:xfrm>
        </p:spPr>
        <p:txBody>
          <a:bodyPr/>
          <a:lstStyle/>
          <a:p>
            <a:r>
              <a:rPr lang="en-US" dirty="0" smtClean="0"/>
              <a:t>Planters in the Population</a:t>
            </a:r>
            <a:endParaRPr lang="en-US" dirty="0"/>
          </a:p>
        </p:txBody>
      </p:sp>
      <p:graphicFrame>
        <p:nvGraphicFramePr>
          <p:cNvPr id="6" name="Chart 5"/>
          <p:cNvGraphicFramePr/>
          <p:nvPr/>
        </p:nvGraphicFramePr>
        <p:xfrm>
          <a:off x="838200" y="1981200"/>
          <a:ext cx="7315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2971800" y="1752600"/>
            <a:ext cx="1447800" cy="2743200"/>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 2011 AIHE</a:t>
            </a:r>
            <a:endParaRPr lang="en-US"/>
          </a:p>
        </p:txBody>
      </p:sp>
      <p:pic>
        <p:nvPicPr>
          <p:cNvPr id="48130" name="Picture 2" descr="http://www.tonnerdoll.com/2007Images/TONNER%202007/gwtw/19_6128_Scrltt_on_Log__Ta.jpg"/>
          <p:cNvPicPr>
            <a:picLocks noChangeAspect="1" noChangeArrowheads="1"/>
          </p:cNvPicPr>
          <p:nvPr/>
        </p:nvPicPr>
        <p:blipFill>
          <a:blip r:embed="rId2" cstate="print"/>
          <a:srcRect/>
          <a:stretch>
            <a:fillRect/>
          </a:stretch>
        </p:blipFill>
        <p:spPr bwMode="auto">
          <a:xfrm>
            <a:off x="0" y="0"/>
            <a:ext cx="9144000" cy="681624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(c) 2011 AIHE</a:t>
            </a:r>
            <a:endParaRPr lang="en-US"/>
          </a:p>
        </p:txBody>
      </p:sp>
      <p:pic>
        <p:nvPicPr>
          <p:cNvPr id="54274" name="Picture 2" descr="http://www.johnmariani.com/archive/2007/071202/gone-with-the-wind-full.jpg"/>
          <p:cNvPicPr>
            <a:picLocks noChangeAspect="1" noChangeArrowheads="1"/>
          </p:cNvPicPr>
          <p:nvPr/>
        </p:nvPicPr>
        <p:blipFill>
          <a:blip r:embed="rId2" cstate="print"/>
          <a:srcRect/>
          <a:stretch>
            <a:fillRect/>
          </a:stretch>
        </p:blipFill>
        <p:spPr bwMode="auto">
          <a:xfrm>
            <a:off x="-1" y="0"/>
            <a:ext cx="9401175"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(c) 2011 AIHE</a:t>
            </a:r>
            <a:endParaRPr lang="en-US"/>
          </a:p>
        </p:txBody>
      </p:sp>
      <p:pic>
        <p:nvPicPr>
          <p:cNvPr id="3" name="Picture 5" descr="8"/>
          <p:cNvPicPr>
            <a:picLocks noChangeAspect="1" noChangeArrowheads="1"/>
          </p:cNvPicPr>
          <p:nvPr/>
        </p:nvPicPr>
        <p:blipFill>
          <a:blip r:embed="rId2" cstate="print">
            <a:lum bright="12000" contrast="-6000"/>
          </a:blip>
          <a:srcRect l="3653"/>
          <a:stretch>
            <a:fillRect/>
          </a:stretch>
        </p:blipFill>
        <p:spPr bwMode="auto">
          <a:xfrm>
            <a:off x="0" y="0"/>
            <a:ext cx="9144000" cy="6858000"/>
          </a:xfrm>
          <a:prstGeom prst="rect">
            <a:avLst/>
          </a:prstGeom>
          <a:noFill/>
          <a:ln w="28575">
            <a:solidFill>
              <a:schemeClr val="tx1"/>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Plain Folks</a:t>
            </a:r>
            <a:endParaRPr lang="en-US" dirty="0"/>
          </a:p>
        </p:txBody>
      </p:sp>
      <p:sp>
        <p:nvSpPr>
          <p:cNvPr id="3" name="Content Placeholder 2"/>
          <p:cNvSpPr>
            <a:spLocks noGrp="1"/>
          </p:cNvSpPr>
          <p:nvPr>
            <p:ph idx="1"/>
          </p:nvPr>
        </p:nvSpPr>
        <p:spPr>
          <a:xfrm>
            <a:off x="838200" y="1905000"/>
            <a:ext cx="8077200" cy="4953000"/>
          </a:xfrm>
        </p:spPr>
        <p:txBody>
          <a:bodyPr/>
          <a:lstStyle/>
          <a:p>
            <a:pPr>
              <a:lnSpc>
                <a:spcPct val="90000"/>
              </a:lnSpc>
            </a:pPr>
            <a:r>
              <a:rPr lang="en-US" sz="2200" b="1" dirty="0" smtClean="0"/>
              <a:t>Subsistence farmers:  "crackers”, “hillbillies”, &amp; “</a:t>
            </a:r>
            <a:r>
              <a:rPr lang="en-US" sz="2200" b="1" dirty="0" err="1" smtClean="0"/>
              <a:t>clayeaters</a:t>
            </a:r>
            <a:r>
              <a:rPr lang="en-US" sz="2200" b="1" dirty="0" smtClean="0"/>
              <a:t>"  </a:t>
            </a:r>
          </a:p>
          <a:p>
            <a:pPr lvl="1">
              <a:lnSpc>
                <a:spcPct val="90000"/>
              </a:lnSpc>
            </a:pPr>
            <a:r>
              <a:rPr lang="en-US" sz="1800" dirty="0" smtClean="0"/>
              <a:t>= 6,000,000 (3/4 of the white population) by 1860</a:t>
            </a:r>
          </a:p>
          <a:p>
            <a:pPr lvl="1">
              <a:lnSpc>
                <a:spcPct val="90000"/>
              </a:lnSpc>
            </a:pPr>
            <a:r>
              <a:rPr lang="en-US" sz="2200" dirty="0" smtClean="0"/>
              <a:t>Resent snobbery of the upper classes</a:t>
            </a:r>
          </a:p>
          <a:p>
            <a:pPr lvl="2">
              <a:lnSpc>
                <a:spcPct val="90000"/>
              </a:lnSpc>
            </a:pPr>
            <a:r>
              <a:rPr lang="en-US" sz="1800" dirty="0" smtClean="0"/>
              <a:t>are vigorous supporters of slavery</a:t>
            </a:r>
          </a:p>
          <a:p>
            <a:pPr lvl="1">
              <a:lnSpc>
                <a:spcPct val="90000"/>
              </a:lnSpc>
            </a:pPr>
            <a:r>
              <a:rPr lang="en-US" sz="2200" dirty="0" smtClean="0"/>
              <a:t>Prevailing belief in racial superiority</a:t>
            </a:r>
          </a:p>
          <a:p>
            <a:pPr lvl="1">
              <a:lnSpc>
                <a:spcPct val="90000"/>
              </a:lnSpc>
            </a:pPr>
            <a:r>
              <a:rPr lang="en-US" sz="2200" dirty="0" smtClean="0"/>
              <a:t>Comfort of outranking </a:t>
            </a:r>
            <a:r>
              <a:rPr lang="en-US" sz="2200" i="1" u="sng" dirty="0" smtClean="0"/>
              <a:t>anyone</a:t>
            </a:r>
            <a:r>
              <a:rPr lang="en-US" sz="2200" i="1" dirty="0" smtClean="0"/>
              <a:t> </a:t>
            </a:r>
            <a:r>
              <a:rPr lang="en-US" sz="2200" dirty="0" smtClean="0"/>
              <a:t> on the hierarchy of miserable lives.</a:t>
            </a:r>
          </a:p>
          <a:p>
            <a:pPr>
              <a:lnSpc>
                <a:spcPct val="90000"/>
              </a:lnSpc>
            </a:pPr>
            <a:r>
              <a:rPr lang="en-US" sz="2200" b="1" dirty="0" smtClean="0"/>
              <a:t>"Mountain whites" in Southern highlands</a:t>
            </a:r>
          </a:p>
          <a:p>
            <a:pPr lvl="1">
              <a:lnSpc>
                <a:spcPct val="90000"/>
              </a:lnSpc>
            </a:pPr>
            <a:r>
              <a:rPr lang="en-US" sz="2200" dirty="0" smtClean="0"/>
              <a:t>Virtually marooned in the Appalachians</a:t>
            </a:r>
          </a:p>
          <a:p>
            <a:pPr lvl="1">
              <a:lnSpc>
                <a:spcPct val="90000"/>
              </a:lnSpc>
            </a:pPr>
            <a:r>
              <a:rPr lang="en-US" sz="2200" dirty="0" smtClean="0"/>
              <a:t>Resent planters &amp; slavery</a:t>
            </a:r>
          </a:p>
          <a:p>
            <a:pPr lvl="1">
              <a:lnSpc>
                <a:spcPct val="90000"/>
              </a:lnSpc>
            </a:pPr>
            <a:r>
              <a:rPr lang="en-US" sz="2200" dirty="0" smtClean="0"/>
              <a:t>Going to support of Unionism during the Civil War</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Why Use this Method?</a:t>
            </a:r>
            <a:endParaRPr lang="en-US" sz="5400" dirty="0"/>
          </a:p>
        </p:txBody>
      </p:sp>
      <p:sp>
        <p:nvSpPr>
          <p:cNvPr id="3" name="Content Placeholder 2"/>
          <p:cNvSpPr>
            <a:spLocks noGrp="1"/>
          </p:cNvSpPr>
          <p:nvPr>
            <p:ph idx="1"/>
          </p:nvPr>
        </p:nvSpPr>
        <p:spPr>
          <a:xfrm>
            <a:off x="381000" y="1905000"/>
            <a:ext cx="8458200" cy="4267200"/>
          </a:xfrm>
        </p:spPr>
        <p:txBody>
          <a:bodyPr/>
          <a:lstStyle/>
          <a:p>
            <a:r>
              <a:rPr lang="en-US" sz="2400" dirty="0" smtClean="0"/>
              <a:t>Helps students see history in a focused and organized fashion rather than something that can be overwhelming in its entirety</a:t>
            </a:r>
          </a:p>
          <a:p>
            <a:r>
              <a:rPr lang="en-US" sz="2400" dirty="0" smtClean="0"/>
              <a:t>Unless teachers consciously identify the essential understandings related to a topic, they focus on fact-based content as the endpoint in instruction, and the conceptual level of understanding usually is not addressed.</a:t>
            </a:r>
          </a:p>
          <a:p>
            <a:r>
              <a:rPr lang="en-US" sz="2400" dirty="0" smtClean="0"/>
              <a:t>Utilizing the </a:t>
            </a:r>
            <a:r>
              <a:rPr lang="en-US" sz="2400" dirty="0" smtClean="0"/>
              <a:t>structured Building Blocks </a:t>
            </a:r>
            <a:r>
              <a:rPr lang="en-US" sz="2400" dirty="0" smtClean="0"/>
              <a:t>approach allows teachers to help students build that elusive conceptual </a:t>
            </a:r>
            <a:r>
              <a:rPr lang="en-US" sz="2400" dirty="0" smtClean="0"/>
              <a:t>understanding, contextualization, and interpretation.</a:t>
            </a:r>
            <a:endParaRPr lang="en-US" sz="2400" dirty="0" smtClean="0"/>
          </a:p>
          <a:p>
            <a:endParaRPr lang="en-US" dirty="0"/>
          </a:p>
        </p:txBody>
      </p:sp>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African-Americans</a:t>
            </a:r>
            <a:endParaRPr lang="en-US" dirty="0"/>
          </a:p>
        </p:txBody>
      </p:sp>
      <p:sp>
        <p:nvSpPr>
          <p:cNvPr id="3" name="Content Placeholder 2"/>
          <p:cNvSpPr>
            <a:spLocks noGrp="1"/>
          </p:cNvSpPr>
          <p:nvPr>
            <p:ph idx="1"/>
          </p:nvPr>
        </p:nvSpPr>
        <p:spPr/>
        <p:txBody>
          <a:bodyPr/>
          <a:lstStyle/>
          <a:p>
            <a:r>
              <a:rPr lang="en-US" dirty="0" smtClean="0"/>
              <a:t>Two main classifications</a:t>
            </a:r>
          </a:p>
          <a:p>
            <a:pPr lvl="1"/>
            <a:r>
              <a:rPr lang="en-US" dirty="0" smtClean="0"/>
              <a:t>Slaves</a:t>
            </a:r>
          </a:p>
          <a:p>
            <a:pPr lvl="1"/>
            <a:r>
              <a:rPr lang="en-US" dirty="0" smtClean="0"/>
              <a:t>Free Blacks</a:t>
            </a:r>
          </a:p>
          <a:p>
            <a:r>
              <a:rPr lang="en-US" dirty="0" smtClean="0"/>
              <a:t>Slaves</a:t>
            </a:r>
          </a:p>
          <a:p>
            <a:pPr lvl="1"/>
            <a:r>
              <a:rPr lang="en-US" dirty="0" smtClean="0"/>
              <a:t>Well over 3,000,000 on the eve of the war</a:t>
            </a:r>
          </a:p>
          <a:p>
            <a:pPr lvl="1"/>
            <a:r>
              <a:rPr lang="en-US" dirty="0" smtClean="0"/>
              <a:t>Were legal in 15 states plus Washington DC</a:t>
            </a:r>
          </a:p>
          <a:p>
            <a:r>
              <a:rPr lang="en-US" dirty="0" smtClean="0"/>
              <a:t>Free Blacks</a:t>
            </a:r>
          </a:p>
          <a:p>
            <a:pPr lvl="1"/>
            <a:r>
              <a:rPr lang="en-US" dirty="0" smtClean="0"/>
              <a:t>Were in almost every state</a:t>
            </a:r>
          </a:p>
          <a:p>
            <a:pPr lvl="1"/>
            <a:r>
              <a:rPr lang="en-US" dirty="0" smtClean="0"/>
              <a:t>Prominent communities in Charleston, Savannah, and New Orleans</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spurious chart</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pic>
        <p:nvPicPr>
          <p:cNvPr id="6" name="Picture 3" descr="16_01"/>
          <p:cNvPicPr>
            <a:picLocks noChangeAspect="1" noChangeArrowheads="1"/>
          </p:cNvPicPr>
          <p:nvPr/>
        </p:nvPicPr>
        <p:blipFill>
          <a:blip r:embed="rId2" cstate="print">
            <a:lum contrast="6000"/>
          </a:blip>
          <a:srcRect/>
          <a:stretch>
            <a:fillRect/>
          </a:stretch>
        </p:blipFill>
        <p:spPr bwMode="auto">
          <a:xfrm>
            <a:off x="152400" y="1371600"/>
            <a:ext cx="8534400" cy="548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0" y="1752600"/>
            <a:ext cx="1676400" cy="1384995"/>
          </a:xfrm>
          <a:prstGeom prst="rect">
            <a:avLst/>
          </a:prstGeom>
          <a:noFill/>
        </p:spPr>
        <p:txBody>
          <a:bodyPr wrap="square" rtlCol="0">
            <a:spAutoFit/>
          </a:bodyPr>
          <a:lstStyle/>
          <a:p>
            <a:r>
              <a:rPr lang="en-US" sz="2800" dirty="0" smtClean="0">
                <a:solidFill>
                  <a:schemeClr val="bg1"/>
                </a:solidFill>
                <a:latin typeface="+mj-lt"/>
              </a:rPr>
              <a:t>1850 Census Data</a:t>
            </a:r>
            <a:endParaRPr lang="en-US"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 2011 AIHE</a:t>
            </a:r>
            <a:endParaRPr lang="en-US"/>
          </a:p>
        </p:txBody>
      </p:sp>
      <p:pic>
        <p:nvPicPr>
          <p:cNvPr id="5" name="Picture 3" descr="slaverypic2"/>
          <p:cNvPicPr>
            <a:picLocks noChangeAspect="1" noChangeArrowheads="1"/>
          </p:cNvPicPr>
          <p:nvPr/>
        </p:nvPicPr>
        <p:blipFill>
          <a:blip r:embed="rId2" cstate="print"/>
          <a:srcRect/>
          <a:stretch>
            <a:fillRect/>
          </a:stretch>
        </p:blipFill>
        <p:spPr bwMode="auto">
          <a:xfrm>
            <a:off x="0" y="228600"/>
            <a:ext cx="9166235" cy="64770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Southern Peculiarities</a:t>
            </a:r>
            <a:endParaRPr lang="en-US" sz="5400" dirty="0"/>
          </a:p>
        </p:txBody>
      </p:sp>
      <p:sp>
        <p:nvSpPr>
          <p:cNvPr id="5" name="Content Placeholder 4"/>
          <p:cNvSpPr>
            <a:spLocks noGrp="1"/>
          </p:cNvSpPr>
          <p:nvPr>
            <p:ph idx="1"/>
          </p:nvPr>
        </p:nvSpPr>
        <p:spPr/>
        <p:txBody>
          <a:bodyPr/>
          <a:lstStyle/>
          <a:p>
            <a:r>
              <a:rPr lang="en-US" dirty="0" smtClean="0"/>
              <a:t>Alexis de Tocqueville stated in 1830’s that the south’s distinctiveness came from slavery</a:t>
            </a:r>
          </a:p>
          <a:p>
            <a:r>
              <a:rPr lang="en-US" dirty="0" smtClean="0"/>
              <a:t>The bi-racial society created a need for whites to maintain control</a:t>
            </a:r>
          </a:p>
          <a:p>
            <a:pPr lvl="1"/>
            <a:r>
              <a:rPr lang="en-US" dirty="0" smtClean="0"/>
              <a:t>This “need” for control seems to have muted class conflict </a:t>
            </a:r>
          </a:p>
          <a:p>
            <a:r>
              <a:rPr lang="en-US" dirty="0" smtClean="0"/>
              <a:t>After Missouri Compromise the south was a geographic, political, and economic minority</a:t>
            </a:r>
            <a:endParaRPr lang="en-US" dirty="0"/>
          </a:p>
        </p:txBody>
      </p:sp>
      <p:sp>
        <p:nvSpPr>
          <p:cNvPr id="6" name="Footer Placeholder 5"/>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808038"/>
            <a:ext cx="8229600" cy="868362"/>
          </a:xfrm>
        </p:spPr>
        <p:txBody>
          <a:bodyPr/>
          <a:lstStyle/>
          <a:p>
            <a:r>
              <a:rPr lang="en-US" smtClean="0"/>
              <a:t>Conclusion</a:t>
            </a:r>
          </a:p>
        </p:txBody>
      </p:sp>
      <p:sp>
        <p:nvSpPr>
          <p:cNvPr id="14340" name="Content Placeholder 4"/>
          <p:cNvSpPr>
            <a:spLocks noGrp="1"/>
          </p:cNvSpPr>
          <p:nvPr>
            <p:ph idx="1"/>
          </p:nvPr>
        </p:nvSpPr>
        <p:spPr/>
        <p:txBody>
          <a:bodyPr anchor="ctr"/>
          <a:lstStyle/>
          <a:p>
            <a:pPr algn="ctr">
              <a:buFontTx/>
              <a:buNone/>
            </a:pPr>
            <a:r>
              <a:rPr lang="en-US" dirty="0" smtClean="0"/>
              <a:t>Southern society was based on a hierarchical structure with the planter aristocracy on the top, maintaining all the “power”, and flowing downward to rest on the backs of slave labor. </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Last Word(s)</a:t>
            </a:r>
            <a:endParaRPr lang="en-US" dirty="0"/>
          </a:p>
        </p:txBody>
      </p:sp>
      <p:sp>
        <p:nvSpPr>
          <p:cNvPr id="6" name="TextBox 5"/>
          <p:cNvSpPr txBox="1"/>
          <p:nvPr/>
        </p:nvSpPr>
        <p:spPr>
          <a:xfrm>
            <a:off x="838200" y="2895600"/>
            <a:ext cx="7467600" cy="2677656"/>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Comic Sans MS" pitchFamily="66" charset="0"/>
              </a:rPr>
              <a:t>In the final analysis, the south was and is different because the people of the south believe that it is different and distinct. This has manifested itself in the southern economy, southern social institutions, and the distinctive brand of southern politics.</a:t>
            </a:r>
            <a:endParaRPr lang="en-US"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“The American Pageant” – Thomas Bailey</a:t>
            </a:r>
          </a:p>
          <a:p>
            <a:r>
              <a:rPr lang="en-US" dirty="0" smtClean="0"/>
              <a:t>“The Battle Cry of Freedom” – James </a:t>
            </a:r>
            <a:r>
              <a:rPr lang="en-US" dirty="0" smtClean="0"/>
              <a:t>McPherson</a:t>
            </a:r>
          </a:p>
          <a:p>
            <a:r>
              <a:rPr lang="en-US" dirty="0" smtClean="0"/>
              <a:t>“The Mind of the South” – W.J. </a:t>
            </a:r>
            <a:r>
              <a:rPr lang="en-US" smtClean="0"/>
              <a:t>Cash</a:t>
            </a:r>
            <a:endParaRPr lang="en-US" dirty="0" smtClean="0"/>
          </a:p>
          <a:p>
            <a:r>
              <a:rPr lang="en-US" dirty="0" smtClean="0"/>
              <a:t>“The Civil War” – Randal &amp; Donald</a:t>
            </a:r>
          </a:p>
          <a:p>
            <a:r>
              <a:rPr lang="en-US" dirty="0" smtClean="0"/>
              <a:t>“America: A Narrative History” – George Brown </a:t>
            </a:r>
            <a:r>
              <a:rPr lang="en-US" dirty="0" err="1" smtClean="0"/>
              <a:t>Tindall</a:t>
            </a:r>
            <a:r>
              <a:rPr lang="en-US" dirty="0" smtClean="0"/>
              <a:t> (2</a:t>
            </a:r>
            <a:r>
              <a:rPr lang="en-US" baseline="30000" dirty="0" smtClean="0"/>
              <a:t>nd</a:t>
            </a:r>
            <a:r>
              <a:rPr lang="en-US" dirty="0" smtClean="0"/>
              <a:t> Ed)</a:t>
            </a:r>
            <a:endParaRPr lang="en-US" dirty="0" smtClean="0"/>
          </a:p>
          <a:p>
            <a:r>
              <a:rPr lang="en-US" dirty="0" smtClean="0"/>
              <a:t>Lecture by Dr. James Hogue (UNCC) to the US History Consortium in November, 2005</a:t>
            </a:r>
            <a:endParaRPr lang="en-US" dirty="0"/>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57800"/>
            <a:ext cx="7772400" cy="1362075"/>
          </a:xfrm>
        </p:spPr>
        <p:txBody>
          <a:bodyPr/>
          <a:lstStyle/>
          <a:p>
            <a:r>
              <a:rPr lang="en-US" dirty="0" smtClean="0"/>
              <a:t>Let’s Begin!</a:t>
            </a:r>
            <a:endParaRPr lang="en-US" dirty="0"/>
          </a:p>
        </p:txBody>
      </p:sp>
      <p:sp>
        <p:nvSpPr>
          <p:cNvPr id="5" name="Text Placeholder 4"/>
          <p:cNvSpPr>
            <a:spLocks noGrp="1"/>
          </p:cNvSpPr>
          <p:nvPr>
            <p:ph type="body" idx="1"/>
          </p:nvPr>
        </p:nvSpPr>
        <p:spPr>
          <a:xfrm>
            <a:off x="838200" y="5334000"/>
            <a:ext cx="6932613" cy="1298448"/>
          </a:xfrm>
        </p:spPr>
        <p:txBody>
          <a:bodyPr>
            <a:normAutofit/>
          </a:bodyPr>
          <a:lstStyle/>
          <a:p>
            <a:r>
              <a:rPr lang="en-US" sz="3200" dirty="0" smtClean="0">
                <a:latin typeface="+mj-lt"/>
              </a:rPr>
              <a:t>The fun part</a:t>
            </a:r>
            <a:endParaRPr lang="en-US" sz="3200" dirty="0">
              <a:latin typeface="+mj-lt"/>
            </a:endParaRPr>
          </a:p>
        </p:txBody>
      </p:sp>
      <p:pic>
        <p:nvPicPr>
          <p:cNvPr id="1026" name="Picture 2" descr="http://www.georgiaencyclopedia.org/media_content/m-3347.jpg"/>
          <p:cNvPicPr>
            <a:picLocks noChangeAspect="1" noChangeArrowheads="1"/>
          </p:cNvPicPr>
          <p:nvPr/>
        </p:nvPicPr>
        <p:blipFill>
          <a:blip r:embed="rId2" cstate="print"/>
          <a:srcRect/>
          <a:stretch>
            <a:fillRect/>
          </a:stretch>
        </p:blipFill>
        <p:spPr bwMode="auto">
          <a:xfrm>
            <a:off x="2286000" y="1676400"/>
            <a:ext cx="4648200" cy="309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Footer Placeholder 5"/>
          <p:cNvSpPr>
            <a:spLocks noGrp="1"/>
          </p:cNvSpPr>
          <p:nvPr>
            <p:ph type="ftr" sz="quarter" idx="10"/>
          </p:nvPr>
        </p:nvSpPr>
        <p:spPr/>
        <p:txBody>
          <a:bodyPr/>
          <a:lstStyle/>
          <a:p>
            <a:pPr>
              <a:defRPr/>
            </a:pPr>
            <a:r>
              <a:rPr lang="en-US" smtClean="0"/>
              <a:t>(c) 2011 AIHE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14400"/>
            <a:ext cx="8229600" cy="868363"/>
          </a:xfrm>
        </p:spPr>
        <p:txBody>
          <a:bodyPr/>
          <a:lstStyle/>
          <a:p>
            <a:r>
              <a:rPr lang="en-US" dirty="0" smtClean="0"/>
              <a:t>General Characteristics </a:t>
            </a:r>
            <a:r>
              <a:rPr lang="en-US" dirty="0" smtClean="0"/>
              <a:t>of the Antebellum South</a:t>
            </a:r>
            <a:endParaRPr lang="en-US" dirty="0"/>
          </a:p>
        </p:txBody>
      </p:sp>
      <p:sp>
        <p:nvSpPr>
          <p:cNvPr id="8" name="TextBox 7"/>
          <p:cNvSpPr txBox="1"/>
          <p:nvPr/>
        </p:nvSpPr>
        <p:spPr>
          <a:xfrm>
            <a:off x="762000" y="2438400"/>
            <a:ext cx="8153400" cy="4031873"/>
          </a:xfrm>
          <a:prstGeom prst="rect">
            <a:avLst/>
          </a:prstGeom>
          <a:noFill/>
        </p:spPr>
        <p:txBody>
          <a:bodyPr wrap="square" rtlCol="0">
            <a:spAutoFit/>
          </a:bodyPr>
          <a:lstStyle/>
          <a:p>
            <a:pPr marL="342900" indent="-342900">
              <a:buFont typeface="+mj-lt"/>
              <a:buAutoNum type="arabicPeriod"/>
            </a:pPr>
            <a:r>
              <a:rPr lang="en-US" sz="3200" dirty="0" smtClean="0">
                <a:solidFill>
                  <a:schemeClr val="accent3"/>
                </a:solidFill>
                <a:latin typeface="Comic Sans MS" pitchFamily="66" charset="0"/>
              </a:rPr>
              <a:t>Primarily agricultural</a:t>
            </a:r>
          </a:p>
          <a:p>
            <a:pPr marL="342900" indent="-342900">
              <a:buFont typeface="+mj-lt"/>
              <a:buAutoNum type="arabicPeriod"/>
            </a:pPr>
            <a:r>
              <a:rPr lang="en-US" sz="3200" dirty="0" smtClean="0">
                <a:solidFill>
                  <a:schemeClr val="accent3"/>
                </a:solidFill>
                <a:latin typeface="Comic Sans MS" pitchFamily="66" charset="0"/>
              </a:rPr>
              <a:t>Economic power shifting from “upper south” to the “lower south”</a:t>
            </a:r>
          </a:p>
          <a:p>
            <a:pPr marL="342900" indent="-342900">
              <a:buFont typeface="+mj-lt"/>
              <a:buAutoNum type="arabicPeriod"/>
            </a:pPr>
            <a:r>
              <a:rPr lang="en-US" sz="3200" dirty="0" smtClean="0">
                <a:solidFill>
                  <a:schemeClr val="accent3"/>
                </a:solidFill>
                <a:latin typeface="Comic Sans MS" pitchFamily="66" charset="0"/>
              </a:rPr>
              <a:t>Cotton has become KING</a:t>
            </a:r>
          </a:p>
          <a:p>
            <a:pPr marL="342900" indent="-342900">
              <a:buFont typeface="+mj-lt"/>
              <a:buAutoNum type="arabicPeriod"/>
            </a:pPr>
            <a:r>
              <a:rPr lang="en-US" sz="3200" dirty="0" smtClean="0">
                <a:solidFill>
                  <a:schemeClr val="accent3"/>
                </a:solidFill>
                <a:latin typeface="Comic Sans MS" pitchFamily="66" charset="0"/>
              </a:rPr>
              <a:t>Industrialization is slow and fitful</a:t>
            </a:r>
          </a:p>
          <a:p>
            <a:pPr marL="342900" indent="-342900">
              <a:buFont typeface="+mj-lt"/>
              <a:buAutoNum type="arabicPeriod"/>
            </a:pPr>
            <a:r>
              <a:rPr lang="en-US" sz="3200" dirty="0" smtClean="0">
                <a:solidFill>
                  <a:schemeClr val="accent3"/>
                </a:solidFill>
                <a:latin typeface="Comic Sans MS" pitchFamily="66" charset="0"/>
              </a:rPr>
              <a:t>Financial system is almost colonial in nature</a:t>
            </a:r>
          </a:p>
          <a:p>
            <a:pPr marL="342900" indent="-342900">
              <a:buFont typeface="+mj-lt"/>
              <a:buAutoNum type="arabicPeriod"/>
            </a:pPr>
            <a:r>
              <a:rPr lang="en-US" sz="3200" dirty="0" smtClean="0">
                <a:solidFill>
                  <a:schemeClr val="accent3"/>
                </a:solidFill>
                <a:latin typeface="Comic Sans MS" pitchFamily="66" charset="0"/>
              </a:rPr>
              <a:t>Very poor transportation system</a:t>
            </a:r>
            <a:endParaRPr lang="en-US" sz="3200" dirty="0">
              <a:solidFill>
                <a:schemeClr val="accent3"/>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The Myth of the South</a:t>
            </a:r>
            <a:endParaRPr lang="en-US" sz="5400" dirty="0"/>
          </a:p>
        </p:txBody>
      </p:sp>
      <p:sp>
        <p:nvSpPr>
          <p:cNvPr id="9" name="Content Placeholder 8"/>
          <p:cNvSpPr>
            <a:spLocks noGrp="1"/>
          </p:cNvSpPr>
          <p:nvPr>
            <p:ph sz="half" idx="1"/>
          </p:nvPr>
        </p:nvSpPr>
        <p:spPr>
          <a:xfrm>
            <a:off x="685800" y="2743200"/>
            <a:ext cx="3733800" cy="3733800"/>
          </a:xfrm>
        </p:spPr>
        <p:txBody>
          <a:bodyPr/>
          <a:lstStyle/>
          <a:p>
            <a:r>
              <a:rPr lang="en-US" sz="2400" dirty="0" smtClean="0"/>
              <a:t>The legend of the southern cavalier</a:t>
            </a:r>
          </a:p>
          <a:p>
            <a:r>
              <a:rPr lang="en-US" sz="2400" dirty="0" smtClean="0"/>
              <a:t>Drinking mint juleps</a:t>
            </a:r>
          </a:p>
          <a:p>
            <a:r>
              <a:rPr lang="en-US" sz="2400" dirty="0" smtClean="0"/>
              <a:t>Living in palatial homes on manicured plantations</a:t>
            </a:r>
          </a:p>
          <a:p>
            <a:r>
              <a:rPr lang="en-US" sz="2400" dirty="0" smtClean="0"/>
              <a:t>Perpetually white cotton fields</a:t>
            </a:r>
          </a:p>
          <a:p>
            <a:r>
              <a:rPr lang="en-US" sz="2400" dirty="0" smtClean="0"/>
              <a:t>Well mannered and happy slaves</a:t>
            </a:r>
            <a:endParaRPr lang="en-US" sz="2400" dirty="0"/>
          </a:p>
        </p:txBody>
      </p:sp>
      <p:sp>
        <p:nvSpPr>
          <p:cNvPr id="10" name="Content Placeholder 9"/>
          <p:cNvSpPr>
            <a:spLocks noGrp="1"/>
          </p:cNvSpPr>
          <p:nvPr>
            <p:ph sz="half" idx="2"/>
          </p:nvPr>
        </p:nvSpPr>
        <p:spPr>
          <a:xfrm>
            <a:off x="4648200" y="2743200"/>
            <a:ext cx="3733800" cy="3124200"/>
          </a:xfrm>
        </p:spPr>
        <p:txBody>
          <a:bodyPr/>
          <a:lstStyle/>
          <a:p>
            <a:r>
              <a:rPr lang="en-US" sz="2400" dirty="0" smtClean="0"/>
              <a:t>A pattern of corrupt opulence based on exploitation</a:t>
            </a:r>
          </a:p>
          <a:p>
            <a:r>
              <a:rPr lang="en-US" sz="2400" dirty="0" smtClean="0"/>
              <a:t>Arrogant</a:t>
            </a:r>
          </a:p>
          <a:p>
            <a:r>
              <a:rPr lang="en-US" sz="2400" dirty="0" smtClean="0"/>
              <a:t>Selling slaves down the river</a:t>
            </a:r>
          </a:p>
          <a:p>
            <a:r>
              <a:rPr lang="en-US" sz="2400" dirty="0" smtClean="0"/>
              <a:t>Miscegenation </a:t>
            </a:r>
            <a:endParaRPr lang="en-US" sz="2400" dirty="0"/>
          </a:p>
        </p:txBody>
      </p:sp>
      <p:sp>
        <p:nvSpPr>
          <p:cNvPr id="11" name="TextBox 10"/>
          <p:cNvSpPr txBox="1"/>
          <p:nvPr/>
        </p:nvSpPr>
        <p:spPr>
          <a:xfrm>
            <a:off x="1066800" y="1828800"/>
            <a:ext cx="7543800" cy="584775"/>
          </a:xfrm>
          <a:prstGeom prst="rect">
            <a:avLst/>
          </a:prstGeom>
          <a:noFill/>
        </p:spPr>
        <p:txBody>
          <a:bodyPr wrap="square" rtlCol="0">
            <a:spAutoFit/>
          </a:bodyPr>
          <a:lstStyle/>
          <a:p>
            <a:r>
              <a:rPr lang="en-US" sz="3200" u="sng" dirty="0" smtClean="0">
                <a:solidFill>
                  <a:schemeClr val="bg1"/>
                </a:solidFill>
                <a:latin typeface="Comic Sans MS" pitchFamily="66" charset="0"/>
              </a:rPr>
              <a:t>Two very common southern myths:</a:t>
            </a:r>
            <a:endParaRPr lang="en-US" sz="3200" u="sng" dirty="0">
              <a:solidFill>
                <a:schemeClr val="bg1"/>
              </a:solidFill>
              <a:latin typeface="Comic Sans MS" pitchFamily="66" charset="0"/>
            </a:endParaRPr>
          </a:p>
        </p:txBody>
      </p:sp>
      <p:sp>
        <p:nvSpPr>
          <p:cNvPr id="12" name="TextBox 11"/>
          <p:cNvSpPr txBox="1"/>
          <p:nvPr/>
        </p:nvSpPr>
        <p:spPr>
          <a:xfrm>
            <a:off x="4267200" y="5791200"/>
            <a:ext cx="44958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mic Sans MS" pitchFamily="66" charset="0"/>
              </a:rPr>
              <a:t>This leaves out the vast majority of southern whites.</a:t>
            </a:r>
            <a:endParaRPr lang="en-US" sz="2000" dirty="0">
              <a:latin typeface="Comic Sans MS" pitchFamily="66" charset="0"/>
            </a:endParaRPr>
          </a:p>
        </p:txBody>
      </p:sp>
      <p:sp>
        <p:nvSpPr>
          <p:cNvPr id="13" name="Footer Placeholder 12"/>
          <p:cNvSpPr>
            <a:spLocks noGrp="1"/>
          </p:cNvSpPr>
          <p:nvPr>
            <p:ph type="ftr" sz="quarter" idx="10"/>
          </p:nvPr>
        </p:nvSpPr>
        <p:spPr/>
        <p:txBody>
          <a:bodyPr/>
          <a:lstStyle/>
          <a:p>
            <a:pPr>
              <a:defRPr/>
            </a:pPr>
            <a:r>
              <a:rPr lang="en-US" dirty="0" smtClean="0"/>
              <a:t>(c) 2011 AIHE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590800"/>
            <a:ext cx="7696200" cy="1754326"/>
          </a:xfrm>
          <a:prstGeom prst="rect">
            <a:avLst/>
          </a:prstGeom>
          <a:noFill/>
        </p:spPr>
        <p:txBody>
          <a:bodyPr wrap="square" rtlCol="0">
            <a:spAutoFit/>
          </a:bodyPr>
          <a:lstStyle/>
          <a:p>
            <a:r>
              <a:rPr lang="en-US" sz="3600" i="1" dirty="0" smtClean="0">
                <a:solidFill>
                  <a:srgbClr val="92D050"/>
                </a:solidFill>
                <a:effectLst>
                  <a:outerShdw blurRad="38100" dist="38100" dir="2700000" algn="tl">
                    <a:srgbClr val="000000">
                      <a:alpha val="43137"/>
                    </a:srgbClr>
                  </a:outerShdw>
                </a:effectLst>
                <a:latin typeface="Comic Sans MS" pitchFamily="66" charset="0"/>
              </a:rPr>
              <a:t>We are going to look as Economics and Society today, Politics will fit better in the next colloquia. </a:t>
            </a:r>
            <a:endParaRPr lang="en-US" sz="3600" i="1" dirty="0">
              <a:solidFill>
                <a:srgbClr val="92D050"/>
              </a:solidFill>
              <a:effectLst>
                <a:outerShdw blurRad="38100" dist="38100" dir="2700000" algn="tl">
                  <a:srgbClr val="000000">
                    <a:alpha val="43137"/>
                  </a:srgbClr>
                </a:outerShdw>
              </a:effectLst>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Antebellum Southern Economy</a:t>
            </a:r>
          </a:p>
        </p:txBody>
      </p:sp>
      <p:sp>
        <p:nvSpPr>
          <p:cNvPr id="5124" name="Content Placeholder 5"/>
          <p:cNvSpPr>
            <a:spLocks noGrp="1"/>
          </p:cNvSpPr>
          <p:nvPr>
            <p:ph type="body" idx="1"/>
          </p:nvPr>
        </p:nvSpPr>
        <p:spPr>
          <a:xfrm>
            <a:off x="1600200" y="2133600"/>
            <a:ext cx="6361113" cy="1500187"/>
          </a:xfrm>
        </p:spPr>
        <p:txBody>
          <a:bodyPr anchor="ctr"/>
          <a:lstStyle/>
          <a:p>
            <a:pPr>
              <a:buFontTx/>
              <a:buNone/>
            </a:pPr>
            <a:r>
              <a:rPr lang="en-US" sz="2400" dirty="0" smtClean="0"/>
              <a:t>“Thoughts, words, ideas, concepts, life itself, grew from the soil” </a:t>
            </a:r>
          </a:p>
          <a:p>
            <a:pPr algn="r">
              <a:buFontTx/>
              <a:buNone/>
            </a:pPr>
            <a:r>
              <a:rPr lang="en-US" dirty="0" smtClean="0"/>
              <a:t>– Frank Owsley (</a:t>
            </a:r>
            <a:r>
              <a:rPr lang="en-US" sz="1600" dirty="0" smtClean="0"/>
              <a:t>southern defender</a:t>
            </a:r>
            <a:r>
              <a:rPr lang="en-US" dirty="0" smtClean="0"/>
              <a:t>)</a:t>
            </a:r>
          </a:p>
        </p:txBody>
      </p:sp>
      <p:sp>
        <p:nvSpPr>
          <p:cNvPr id="4" name="Footer Placeholder 3"/>
          <p:cNvSpPr>
            <a:spLocks noGrp="1"/>
          </p:cNvSpPr>
          <p:nvPr>
            <p:ph type="ftr" sz="quarter" idx="10"/>
          </p:nvPr>
        </p:nvSpPr>
        <p:spPr/>
        <p:txBody>
          <a:bodyPr/>
          <a:lstStyle/>
          <a:p>
            <a:pPr>
              <a:defRPr/>
            </a:pPr>
            <a:r>
              <a:rPr lang="en-US" smtClean="0"/>
              <a:t>(c) 2011 AIHE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770" decel="100000"/>
                                        <p:tgtEl>
                                          <p:spTgt spid="5124">
                                            <p:txEl>
                                              <p:pRg st="0" end="0"/>
                                            </p:txEl>
                                          </p:spTgt>
                                        </p:tgtEl>
                                      </p:cBhvr>
                                    </p:animEffect>
                                    <p:animScale>
                                      <p:cBhvr>
                                        <p:cTn id="8" dur="770" decel="100000"/>
                                        <p:tgtEl>
                                          <p:spTgt spid="5124">
                                            <p:txEl>
                                              <p:pRg st="0" end="0"/>
                                            </p:txEl>
                                          </p:spTgt>
                                        </p:tgtEl>
                                      </p:cBhvr>
                                      <p:from x="10000" y="10000"/>
                                      <p:to x="200000" y="450000"/>
                                    </p:animScale>
                                    <p:animScale>
                                      <p:cBhvr>
                                        <p:cTn id="9" dur="1230" accel="100000" fill="hold">
                                          <p:stCondLst>
                                            <p:cond delay="770"/>
                                          </p:stCondLst>
                                        </p:cTn>
                                        <p:tgtEl>
                                          <p:spTgt spid="5124">
                                            <p:txEl>
                                              <p:pRg st="0" end="0"/>
                                            </p:txEl>
                                          </p:spTgt>
                                        </p:tgtEl>
                                      </p:cBhvr>
                                      <p:from x="200000" y="450000"/>
                                      <p:to x="100000" y="100000"/>
                                    </p:animScale>
                                    <p:set>
                                      <p:cBhvr>
                                        <p:cTn id="10" dur="770" fill="hold"/>
                                        <p:tgtEl>
                                          <p:spTgt spid="5124">
                                            <p:txEl>
                                              <p:pRg st="0" end="0"/>
                                            </p:txEl>
                                          </p:spTgt>
                                        </p:tgtEl>
                                        <p:attrNameLst>
                                          <p:attrName>ppt_x</p:attrName>
                                        </p:attrNameLst>
                                      </p:cBhvr>
                                      <p:to>
                                        <p:strVal val="(0.5)"/>
                                      </p:to>
                                    </p:set>
                                    <p:anim from="(0.5)" to="(#ppt_x)" calcmode="lin" valueType="num">
                                      <p:cBhvr>
                                        <p:cTn id="11" dur="1230" accel="100000" fill="hold">
                                          <p:stCondLst>
                                            <p:cond delay="770"/>
                                          </p:stCondLst>
                                        </p:cTn>
                                        <p:tgtEl>
                                          <p:spTgt spid="5124">
                                            <p:txEl>
                                              <p:pRg st="0" end="0"/>
                                            </p:txEl>
                                          </p:spTgt>
                                        </p:tgtEl>
                                        <p:attrNameLst>
                                          <p:attrName>ppt_x</p:attrName>
                                        </p:attrNameLst>
                                      </p:cBhvr>
                                    </p:anim>
                                    <p:set>
                                      <p:cBhvr>
                                        <p:cTn id="12" dur="770" fill="hold"/>
                                        <p:tgtEl>
                                          <p:spTgt spid="512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124">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124">
                                            <p:txEl>
                                              <p:pRg st="1" end="1"/>
                                            </p:txEl>
                                          </p:spTgt>
                                        </p:tgtEl>
                                        <p:attrNameLst>
                                          <p:attrName>style.visibility</p:attrName>
                                        </p:attrNameLst>
                                      </p:cBhvr>
                                      <p:to>
                                        <p:strVal val="visible"/>
                                      </p:to>
                                    </p:set>
                                    <p:animEffect transition="in" filter="fade">
                                      <p:cBhvr>
                                        <p:cTn id="18" dur="770" decel="100000"/>
                                        <p:tgtEl>
                                          <p:spTgt spid="5124">
                                            <p:txEl>
                                              <p:pRg st="1" end="1"/>
                                            </p:txEl>
                                          </p:spTgt>
                                        </p:tgtEl>
                                      </p:cBhvr>
                                    </p:animEffect>
                                    <p:animScale>
                                      <p:cBhvr>
                                        <p:cTn id="19" dur="770" decel="100000"/>
                                        <p:tgtEl>
                                          <p:spTgt spid="5124">
                                            <p:txEl>
                                              <p:pRg st="1" end="1"/>
                                            </p:txEl>
                                          </p:spTgt>
                                        </p:tgtEl>
                                      </p:cBhvr>
                                      <p:from x="10000" y="10000"/>
                                      <p:to x="200000" y="450000"/>
                                    </p:animScale>
                                    <p:animScale>
                                      <p:cBhvr>
                                        <p:cTn id="20" dur="1230" accel="100000" fill="hold">
                                          <p:stCondLst>
                                            <p:cond delay="770"/>
                                          </p:stCondLst>
                                        </p:cTn>
                                        <p:tgtEl>
                                          <p:spTgt spid="5124">
                                            <p:txEl>
                                              <p:pRg st="1" end="1"/>
                                            </p:txEl>
                                          </p:spTgt>
                                        </p:tgtEl>
                                      </p:cBhvr>
                                      <p:from x="200000" y="450000"/>
                                      <p:to x="100000" y="100000"/>
                                    </p:animScale>
                                    <p:set>
                                      <p:cBhvr>
                                        <p:cTn id="21" dur="770" fill="hold"/>
                                        <p:tgtEl>
                                          <p:spTgt spid="5124">
                                            <p:txEl>
                                              <p:pRg st="1" end="1"/>
                                            </p:txEl>
                                          </p:spTgt>
                                        </p:tgtEl>
                                        <p:attrNameLst>
                                          <p:attrName>ppt_x</p:attrName>
                                        </p:attrNameLst>
                                      </p:cBhvr>
                                      <p:to>
                                        <p:strVal val="(0.5)"/>
                                      </p:to>
                                    </p:set>
                                    <p:anim from="(0.5)" to="(#ppt_x)" calcmode="lin" valueType="num">
                                      <p:cBhvr>
                                        <p:cTn id="22" dur="1230" accel="100000" fill="hold">
                                          <p:stCondLst>
                                            <p:cond delay="770"/>
                                          </p:stCondLst>
                                        </p:cTn>
                                        <p:tgtEl>
                                          <p:spTgt spid="5124">
                                            <p:txEl>
                                              <p:pRg st="1" end="1"/>
                                            </p:txEl>
                                          </p:spTgt>
                                        </p:tgtEl>
                                        <p:attrNameLst>
                                          <p:attrName>ppt_x</p:attrName>
                                        </p:attrNameLst>
                                      </p:cBhvr>
                                    </p:anim>
                                    <p:set>
                                      <p:cBhvr>
                                        <p:cTn id="23" dur="770" fill="hold"/>
                                        <p:tgtEl>
                                          <p:spTgt spid="5124">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5124">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theme/theme1.xml><?xml version="1.0" encoding="utf-8"?>
<a:theme xmlns:a="http://schemas.openxmlformats.org/drawingml/2006/main" name="Education-Teacher1">
  <a:themeElements>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2">
      <a:majorFont>
        <a:latin typeface="GosmickSans "/>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TotalTime>
  <Words>1716</Words>
  <Application>Microsoft Office PowerPoint</Application>
  <PresentationFormat>On-screen Show (4:3)</PresentationFormat>
  <Paragraphs>227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Education-Teacher1</vt:lpstr>
      <vt:lpstr>The Antebellum South</vt:lpstr>
      <vt:lpstr>The Building Blocks Structure</vt:lpstr>
      <vt:lpstr>Implementation</vt:lpstr>
      <vt:lpstr>Why Use this Method?</vt:lpstr>
      <vt:lpstr>Let’s Begin!</vt:lpstr>
      <vt:lpstr>General Characteristics of the Antebellum South</vt:lpstr>
      <vt:lpstr>The Myth of the South</vt:lpstr>
      <vt:lpstr>Slide 8</vt:lpstr>
      <vt:lpstr>Antebellum Southern Economy</vt:lpstr>
      <vt:lpstr>Essential Question</vt:lpstr>
      <vt:lpstr>Agrarianism</vt:lpstr>
      <vt:lpstr>Agricultural Factors</vt:lpstr>
      <vt:lpstr>Southern Agriculture</vt:lpstr>
      <vt:lpstr>Johnny Come Lately</vt:lpstr>
      <vt:lpstr>The Cotton Gin</vt:lpstr>
      <vt:lpstr>King Cotton</vt:lpstr>
      <vt:lpstr>Cotton as % of exports</vt:lpstr>
      <vt:lpstr>Cotton in 1820’s</vt:lpstr>
      <vt:lpstr>Eve of Civil War</vt:lpstr>
      <vt:lpstr>Southern Economic Weaknesses</vt:lpstr>
      <vt:lpstr>Cotton = Weak Econ</vt:lpstr>
      <vt:lpstr>Cotton = Monopolistic</vt:lpstr>
      <vt:lpstr>Cotton = no diversity</vt:lpstr>
      <vt:lpstr>“Other” Farming</vt:lpstr>
      <vt:lpstr>Why no industry?</vt:lpstr>
      <vt:lpstr>Little Immigration</vt:lpstr>
      <vt:lpstr>Conclusion</vt:lpstr>
      <vt:lpstr>Antebellum Southern Society</vt:lpstr>
      <vt:lpstr>Essential Question</vt:lpstr>
      <vt:lpstr>An Overview</vt:lpstr>
      <vt:lpstr>Slide 31</vt:lpstr>
      <vt:lpstr>The Societal Pyramid</vt:lpstr>
      <vt:lpstr>Slaves in Population</vt:lpstr>
      <vt:lpstr>The “Slavocracy”</vt:lpstr>
      <vt:lpstr>Planters in the Population</vt:lpstr>
      <vt:lpstr>Slide 36</vt:lpstr>
      <vt:lpstr>Slide 37</vt:lpstr>
      <vt:lpstr>Slide 38</vt:lpstr>
      <vt:lpstr>The Plain Folks</vt:lpstr>
      <vt:lpstr>African-Americans</vt:lpstr>
      <vt:lpstr>A spurious chart</vt:lpstr>
      <vt:lpstr>Slide 42</vt:lpstr>
      <vt:lpstr>Southern Peculiarities</vt:lpstr>
      <vt:lpstr>Conclusion</vt:lpstr>
      <vt:lpstr>The Last Word(s)</vt:lpstr>
      <vt:lpstr>Bibliography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 Outline</dc:title>
  <dc:creator>Summitsoft Corporation</dc:creator>
  <cp:lastModifiedBy>Robert W. Brown Jr.</cp:lastModifiedBy>
  <cp:revision>29</cp:revision>
  <dcterms:created xsi:type="dcterms:W3CDTF">2010-08-02T14:01:47Z</dcterms:created>
  <dcterms:modified xsi:type="dcterms:W3CDTF">2011-01-03T19:59:17Z</dcterms:modified>
</cp:coreProperties>
</file>